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392" r:id="rId2"/>
    <p:sldId id="580" r:id="rId3"/>
    <p:sldId id="651" r:id="rId4"/>
    <p:sldId id="683" r:id="rId5"/>
    <p:sldId id="684" r:id="rId6"/>
    <p:sldId id="685" r:id="rId7"/>
    <p:sldId id="686" r:id="rId8"/>
    <p:sldId id="653" r:id="rId9"/>
    <p:sldId id="687" r:id="rId10"/>
    <p:sldId id="688" r:id="rId11"/>
    <p:sldId id="689" r:id="rId12"/>
    <p:sldId id="676" r:id="rId13"/>
    <p:sldId id="679" r:id="rId14"/>
    <p:sldId id="680" r:id="rId15"/>
    <p:sldId id="678" r:id="rId16"/>
    <p:sldId id="655" r:id="rId17"/>
    <p:sldId id="682" r:id="rId18"/>
    <p:sldId id="656" r:id="rId19"/>
    <p:sldId id="675" r:id="rId20"/>
    <p:sldId id="658" r:id="rId21"/>
    <p:sldId id="659" r:id="rId22"/>
    <p:sldId id="660" r:id="rId23"/>
    <p:sldId id="661" r:id="rId24"/>
    <p:sldId id="662" r:id="rId25"/>
    <p:sldId id="681" r:id="rId26"/>
    <p:sldId id="663" r:id="rId27"/>
    <p:sldId id="664" r:id="rId28"/>
    <p:sldId id="670" r:id="rId29"/>
    <p:sldId id="671" r:id="rId30"/>
    <p:sldId id="674" r:id="rId31"/>
    <p:sldId id="460" r:id="rId32"/>
  </p:sldIdLst>
  <p:sldSz cx="9144000" cy="6858000" type="screen4x3"/>
  <p:notesSz cx="9945688" cy="6858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Vidutinis stilius 2 – paryškinima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12C8C85-51F0-491E-9774-3900AFEF0FD7}" styleName="Šviesus stilius 2 – paryškinimas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F2DE63D5-997A-4646-A377-4702673A728D}" styleName="Šviesus stilius 2 – paryškinimas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3296810-A885-4BE3-A3E7-6D5BEEA58F35}" styleName="Vidutinis stilius 2 – paryškinima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Šviesus stilius 3 – paryškinimas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Šviesus stilius 1 – paryškinimas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Vidutinis stilius 1 – paryškinima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Vidutinis stilius 3 – paryškinima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Vidutinis stilius 3 – paryškinima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6D9F66E-5EB9-4882-86FB-DCBF35E3C3E4}" styleName="Vidutinis stilius 4 – paryškinima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306799F8-075E-4A3A-A7F6-7FBC6576F1A4}" styleName="Teminis stilius 2 – paryškinima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849" autoAdjust="0"/>
  </p:normalViewPr>
  <p:slideViewPr>
    <p:cSldViewPr>
      <p:cViewPr>
        <p:scale>
          <a:sx n="100" d="100"/>
          <a:sy n="100" d="100"/>
        </p:scale>
        <p:origin x="-94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0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9798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quarter" idx="1"/>
          </p:nvPr>
        </p:nvSpPr>
        <p:spPr>
          <a:xfrm>
            <a:off x="5633588" y="1"/>
            <a:ext cx="4309798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F7BEF7-3478-4623-A148-EF1350076F8B}" type="datetimeFigureOut">
              <a:rPr lang="lt-LT" smtClean="0"/>
              <a:pPr/>
              <a:t>2015.10.22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4309798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3"/>
          </p:nvPr>
        </p:nvSpPr>
        <p:spPr>
          <a:xfrm>
            <a:off x="5633588" y="6513910"/>
            <a:ext cx="4309798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92EF27-14E5-430C-BEC1-4A960D4069D4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2722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9798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5633588" y="1"/>
            <a:ext cx="4309798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C59F0C-D3B5-4570-9E85-79907E12DD2B}" type="datetimeFigureOut">
              <a:rPr lang="lt-LT" smtClean="0"/>
              <a:pPr/>
              <a:t>2015.10.22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0" y="857250"/>
            <a:ext cx="3087688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994569" y="3300412"/>
            <a:ext cx="795655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4309798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5633588" y="6513910"/>
            <a:ext cx="4309798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390122-97D9-4C3B-9DBB-BACB820B0AFE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38031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‹#›</a:t>
            </a:fld>
            <a:endParaRPr lang="lt-LT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8" y="5805264"/>
            <a:ext cx="2146528" cy="10527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21519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274638"/>
            <a:ext cx="6419056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‹#›</a:t>
            </a:fld>
            <a:endParaRPr lang="lt-LT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49592"/>
            <a:ext cx="2267744" cy="11084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255478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87648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30806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72885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274638"/>
            <a:ext cx="6419056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‹#›</a:t>
            </a:fld>
            <a:endParaRPr lang="lt-LT"/>
          </a:p>
        </p:txBody>
      </p:sp>
      <p:pic>
        <p:nvPicPr>
          <p:cNvPr id="409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5733256"/>
            <a:ext cx="2016224" cy="11304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795983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43821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‹#›</a:t>
            </a:fld>
            <a:endParaRPr lang="lt-LT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3296"/>
            <a:ext cx="1907704" cy="77038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865649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15900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56604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64033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r="7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2FCF4C-4C3E-44E0-A893-85B5C310825C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22055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9592" y="1628800"/>
            <a:ext cx="7772400" cy="2979763"/>
          </a:xfrm>
        </p:spPr>
        <p:txBody>
          <a:bodyPr>
            <a:normAutofit/>
          </a:bodyPr>
          <a:lstStyle/>
          <a:p>
            <a:r>
              <a:rPr lang="lt-LT" dirty="0">
                <a:solidFill>
                  <a:schemeClr val="tx2">
                    <a:lumMod val="75000"/>
                  </a:schemeClr>
                </a:solidFill>
              </a:rPr>
              <a:t>Pamąstymai apie </a:t>
            </a:r>
            <a:r>
              <a:rPr lang="lt-LT" dirty="0" smtClean="0">
                <a:solidFill>
                  <a:schemeClr val="tx2">
                    <a:lumMod val="75000"/>
                  </a:schemeClr>
                </a:solidFill>
              </a:rPr>
              <a:t>progimnazijas, ugdymo kokybę, mentalitetą ir reitingus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7290" y="4643446"/>
            <a:ext cx="6400800" cy="1752600"/>
          </a:xfrm>
        </p:spPr>
        <p:txBody>
          <a:bodyPr>
            <a:normAutofit/>
          </a:bodyPr>
          <a:lstStyle/>
          <a:p>
            <a:endParaRPr lang="lt-LT" dirty="0" smtClean="0"/>
          </a:p>
          <a:p>
            <a:r>
              <a:rPr lang="lt-LT" sz="3600" dirty="0" smtClean="0"/>
              <a:t>Dr. Pranas Gudynas</a:t>
            </a:r>
          </a:p>
          <a:p>
            <a:endParaRPr lang="lt-LT" sz="2000" dirty="0" smtClean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16016" y="764704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0070C0"/>
                </a:solidFill>
              </a:rPr>
              <a:t>Esminiai dalykai</a:t>
            </a:r>
            <a:endParaRPr lang="lt-LT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lt-LT" dirty="0" smtClean="0"/>
          </a:p>
          <a:p>
            <a:r>
              <a:rPr lang="lt-LT" dirty="0" smtClean="0"/>
              <a:t>Progimnazijos idėja yra sėkminga.</a:t>
            </a:r>
          </a:p>
          <a:p>
            <a:r>
              <a:rPr lang="lt-LT" dirty="0" smtClean="0"/>
              <a:t>Deja, dar ne visos progimnazijos pakankamai aktyvios.</a:t>
            </a:r>
          </a:p>
          <a:p>
            <a:r>
              <a:rPr lang="lt-LT" dirty="0" smtClean="0"/>
              <a:t>Svarbu – mentalitetas.</a:t>
            </a:r>
          </a:p>
          <a:p>
            <a:r>
              <a:rPr lang="lt-LT" dirty="0" smtClean="0"/>
              <a:t>Sėkmės formulė ne reitinguose.</a:t>
            </a:r>
          </a:p>
          <a:p>
            <a:r>
              <a:rPr lang="lt-LT" dirty="0" smtClean="0"/>
              <a:t>Svarbu pažinti savo mokinius ir pasinaudoti tuo pažinimu. </a:t>
            </a:r>
            <a:endParaRPr lang="lt-LT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71226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>
                <a:solidFill>
                  <a:srgbClr val="0070C0"/>
                </a:solidFill>
              </a:rPr>
              <a:t>Ypatinga progimnazijų </a:t>
            </a:r>
            <a:r>
              <a:rPr lang="lt-LT" dirty="0">
                <a:solidFill>
                  <a:srgbClr val="0070C0"/>
                </a:solidFill>
              </a:rPr>
              <a:t>paskirtis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 smtClean="0"/>
          </a:p>
          <a:p>
            <a:r>
              <a:rPr lang="lt-LT" dirty="0" smtClean="0"/>
              <a:t>Kokybiškas ugdymas pradinio ir pirmajame pagrindinio ugdymo </a:t>
            </a:r>
            <a:r>
              <a:rPr lang="lt-LT" dirty="0" err="1" smtClean="0"/>
              <a:t>koncentruose</a:t>
            </a:r>
            <a:r>
              <a:rPr lang="lt-LT" dirty="0" smtClean="0"/>
              <a:t>.</a:t>
            </a:r>
          </a:p>
          <a:p>
            <a:r>
              <a:rPr lang="lt-LT" dirty="0" smtClean="0"/>
              <a:t>Paauglystės problemų sprendimas.</a:t>
            </a:r>
          </a:p>
          <a:p>
            <a:r>
              <a:rPr lang="lt-LT" dirty="0" smtClean="0"/>
              <a:t>Lygių galimybių užtikrinimas visiems.</a:t>
            </a:r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66131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>
                <a:solidFill>
                  <a:srgbClr val="0070C0"/>
                </a:solidFill>
              </a:rPr>
              <a:t>Progimnazijų situacija</a:t>
            </a:r>
            <a:br>
              <a:rPr lang="lt-LT" dirty="0" smtClean="0">
                <a:solidFill>
                  <a:srgbClr val="0070C0"/>
                </a:solidFill>
              </a:rPr>
            </a:br>
            <a:r>
              <a:rPr lang="lt-LT" sz="4000" dirty="0" smtClean="0"/>
              <a:t>2014 m. NMPT rezultatai</a:t>
            </a:r>
            <a:endParaRPr lang="lt-LT" sz="40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66" y="1700808"/>
            <a:ext cx="4348718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409" y="3789040"/>
            <a:ext cx="4350079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73805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700808"/>
            <a:ext cx="2304256" cy="3456384"/>
          </a:xfrm>
        </p:spPr>
        <p:txBody>
          <a:bodyPr>
            <a:normAutofit/>
          </a:bodyPr>
          <a:lstStyle/>
          <a:p>
            <a:r>
              <a:rPr lang="lt-LT" sz="4000" dirty="0"/>
              <a:t>2014 m. NMPT </a:t>
            </a:r>
            <a:r>
              <a:rPr lang="lt-LT" sz="4000" dirty="0" smtClean="0"/>
              <a:t>rezultatai, 4 </a:t>
            </a:r>
            <a:r>
              <a:rPr lang="lt-LT" sz="4000" dirty="0" err="1" smtClean="0"/>
              <a:t>kl</a:t>
            </a:r>
            <a:r>
              <a:rPr lang="lt-LT" sz="4000" dirty="0" smtClean="0"/>
              <a:t>.</a:t>
            </a:r>
            <a:endParaRPr lang="lt-LT" sz="40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743" y="-27384"/>
            <a:ext cx="5700681" cy="679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79302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700808"/>
            <a:ext cx="2304256" cy="3456384"/>
          </a:xfrm>
        </p:spPr>
        <p:txBody>
          <a:bodyPr>
            <a:normAutofit/>
          </a:bodyPr>
          <a:lstStyle/>
          <a:p>
            <a:r>
              <a:rPr lang="lt-LT" sz="4000" dirty="0"/>
              <a:t>2014 m. NMPT </a:t>
            </a:r>
            <a:r>
              <a:rPr lang="lt-LT" sz="4000" dirty="0" smtClean="0"/>
              <a:t>rezultatai, 8 </a:t>
            </a:r>
            <a:r>
              <a:rPr lang="lt-LT" sz="4000" dirty="0" err="1" smtClean="0"/>
              <a:t>kl</a:t>
            </a:r>
            <a:r>
              <a:rPr lang="lt-LT" sz="4000" dirty="0" smtClean="0"/>
              <a:t>.</a:t>
            </a:r>
            <a:endParaRPr lang="lt-LT" sz="4000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987" y="908720"/>
            <a:ext cx="6672014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6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16228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2014 m. NMPT rezultatai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40" y="1508924"/>
            <a:ext cx="8515924" cy="4800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41412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260648"/>
            <a:ext cx="6419056" cy="1143000"/>
          </a:xfrm>
        </p:spPr>
        <p:txBody>
          <a:bodyPr>
            <a:noAutofit/>
          </a:bodyPr>
          <a:lstStyle/>
          <a:p>
            <a:r>
              <a:rPr lang="lt-LT" sz="3600" dirty="0" smtClean="0">
                <a:solidFill>
                  <a:srgbClr val="0070C0"/>
                </a:solidFill>
              </a:rPr>
              <a:t>Koks progimnazijų mentalitetas?</a:t>
            </a:r>
            <a:br>
              <a:rPr lang="lt-LT" sz="3600" dirty="0" smtClean="0">
                <a:solidFill>
                  <a:srgbClr val="0070C0"/>
                </a:solidFill>
              </a:rPr>
            </a:br>
            <a:r>
              <a:rPr lang="lt-LT" sz="3200" dirty="0" smtClean="0">
                <a:solidFill>
                  <a:srgbClr val="0070C0"/>
                </a:solidFill>
              </a:rPr>
              <a:t>Duotybės, ar augimo?</a:t>
            </a:r>
            <a:endParaRPr lang="lt-LT" sz="32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lt-LT" sz="2800" dirty="0" smtClean="0"/>
          </a:p>
          <a:p>
            <a:r>
              <a:rPr lang="lt-LT" sz="2800" dirty="0" smtClean="0"/>
              <a:t>Augimo mentalitetui būdingas atvirumas, noras dirbti, spręsti problemas, atrasti ir tobulėti.</a:t>
            </a:r>
          </a:p>
          <a:p>
            <a:r>
              <a:rPr lang="lt-LT" sz="2800" dirty="0" smtClean="0"/>
              <a:t>Duotybės mentalitetui būdingas užsisklendimas, noras bet kuria kaina gražiai atrodyti, demonstruoti didesnę galią, negu ta, kuri realiai yra.</a:t>
            </a:r>
          </a:p>
          <a:p>
            <a:endParaRPr lang="lt-LT" sz="2800" dirty="0"/>
          </a:p>
          <a:p>
            <a:r>
              <a:rPr lang="lt-LT" sz="2800" dirty="0" smtClean="0"/>
              <a:t>Turime puikių progimnazijų.</a:t>
            </a:r>
          </a:p>
          <a:p>
            <a:r>
              <a:rPr lang="lt-LT" sz="2800" dirty="0" smtClean="0"/>
              <a:t>Ateitis priklauso augimo mentalitetui.</a:t>
            </a:r>
            <a:endParaRPr lang="lt-LT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09137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6" y="274638"/>
            <a:ext cx="6491064" cy="11430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2015 m. ST rezultatai</a:t>
            </a:r>
            <a:br>
              <a:rPr lang="lt-LT" dirty="0" smtClean="0"/>
            </a:br>
            <a:r>
              <a:rPr lang="lt-LT" sz="3600" dirty="0" smtClean="0">
                <a:solidFill>
                  <a:schemeClr val="accent1">
                    <a:lumMod val="75000"/>
                  </a:schemeClr>
                </a:solidFill>
              </a:rPr>
              <a:t>Mokinių procentinė dalis pagal mokyklų tipus</a:t>
            </a:r>
            <a:endParaRPr lang="lt-LT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lt-LT" dirty="0" smtClean="0"/>
              <a:t>4 </a:t>
            </a:r>
            <a:r>
              <a:rPr lang="lt-LT" dirty="0" err="1" smtClean="0"/>
              <a:t>kl</a:t>
            </a:r>
            <a:r>
              <a:rPr lang="lt-LT" dirty="0" smtClean="0"/>
              <a:t>.</a:t>
            </a:r>
            <a:endParaRPr lang="lt-LT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2348880"/>
            <a:ext cx="4040188" cy="312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lt-LT" dirty="0" smtClean="0"/>
              <a:t>8 </a:t>
            </a:r>
            <a:r>
              <a:rPr lang="lt-LT" dirty="0" err="1" smtClean="0"/>
              <a:t>kl</a:t>
            </a:r>
            <a:r>
              <a:rPr lang="lt-LT" dirty="0" smtClean="0"/>
              <a:t>.</a:t>
            </a:r>
            <a:endParaRPr lang="lt-LT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804" y="2348880"/>
            <a:ext cx="4584700" cy="309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12147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 dirty="0" smtClean="0">
                <a:solidFill>
                  <a:srgbClr val="0070C0"/>
                </a:solidFill>
              </a:rPr>
              <a:t>Tebėra atviras reitingų klausimas</a:t>
            </a:r>
            <a:endParaRPr lang="lt-LT" sz="3600" dirty="0">
              <a:solidFill>
                <a:srgbClr val="0070C0"/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 fontScale="92500" lnSpcReduction="10000"/>
          </a:bodyPr>
          <a:lstStyle/>
          <a:p>
            <a:r>
              <a:rPr lang="lt-LT" dirty="0"/>
              <a:t>ST skirti ne tiek mokyklų vertinimui, kiek pagalbos mokiniui planavimui.</a:t>
            </a:r>
          </a:p>
          <a:p>
            <a:r>
              <a:rPr lang="lt-LT" dirty="0" smtClean="0"/>
              <a:t>Jei </a:t>
            </a:r>
            <a:r>
              <a:rPr lang="lt-LT" dirty="0" smtClean="0"/>
              <a:t>reitingai būtų sudaromi, </a:t>
            </a:r>
            <a:r>
              <a:rPr lang="lt-LT" dirty="0" smtClean="0"/>
              <a:t>tai progimnazijos atrodytų </a:t>
            </a:r>
            <a:r>
              <a:rPr lang="lt-LT" dirty="0" smtClean="0"/>
              <a:t>labai neblogai</a:t>
            </a:r>
            <a:r>
              <a:rPr lang="lt-LT" dirty="0" smtClean="0"/>
              <a:t>, bet ne geriausiai.</a:t>
            </a:r>
          </a:p>
          <a:p>
            <a:r>
              <a:rPr lang="lt-LT" dirty="0" smtClean="0"/>
              <a:t>Reitinguoti galima būtų nebent pagal kategorijas. Daugelis mokyklų yra tarpusavyje nepalyginamos.</a:t>
            </a:r>
          </a:p>
          <a:p>
            <a:r>
              <a:rPr lang="lt-LT" dirty="0" smtClean="0"/>
              <a:t>Daugelis mokyklų reitinguose užimtų labai nestabilias vietas</a:t>
            </a:r>
            <a:r>
              <a:rPr lang="lt-LT" dirty="0" smtClean="0"/>
              <a:t>. Tai kokia iš to būtų nauda?</a:t>
            </a:r>
            <a:endParaRPr lang="lt-LT" dirty="0" smtClean="0"/>
          </a:p>
          <a:p>
            <a:r>
              <a:rPr lang="lt-LT" dirty="0" smtClean="0"/>
              <a:t>Reitingai galėtų skatinti rezultatų „pasigražinimą</a:t>
            </a:r>
            <a:r>
              <a:rPr lang="lt-LT" dirty="0" smtClean="0"/>
              <a:t>“.</a:t>
            </a:r>
          </a:p>
          <a:p>
            <a:r>
              <a:rPr lang="lt-LT" dirty="0" smtClean="0"/>
              <a:t>Kad reitingai duotų naudos, reikia keisti kultūrą. </a:t>
            </a:r>
            <a:endParaRPr lang="lt-LT" dirty="0" smtClean="0"/>
          </a:p>
          <a:p>
            <a:endParaRPr lang="lt-LT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10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28240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3600" dirty="0" smtClean="0">
                <a:solidFill>
                  <a:srgbClr val="0070C0"/>
                </a:solidFill>
              </a:rPr>
              <a:t>Kaip galėtų atrodyti aštuntokų reitingas?</a:t>
            </a:r>
            <a:endParaRPr lang="lt-LT" sz="3600" dirty="0">
              <a:solidFill>
                <a:srgbClr val="0070C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11</a:t>
            </a:fld>
            <a:endParaRPr lang="lt-LT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0254025"/>
              </p:ext>
            </p:extLst>
          </p:nvPr>
        </p:nvGraphicFramePr>
        <p:xfrm>
          <a:off x="2483768" y="1484784"/>
          <a:ext cx="4464496" cy="4907280"/>
        </p:xfrm>
        <a:graphic>
          <a:graphicData uri="http://schemas.openxmlformats.org/drawingml/2006/table">
            <a:tbl>
              <a:tblPr firstRow="1" firstCol="1" bandRow="1"/>
              <a:tblGrid>
                <a:gridCol w="613068"/>
                <a:gridCol w="3851428"/>
              </a:tblGrid>
              <a:tr h="18288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lt-LT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lt-LT" sz="14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Garsi mokykla, vykdanti mokinių  atranką </a:t>
                      </a:r>
                      <a:endParaRPr lang="lt-LT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lt-LT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lt-LT" sz="14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Garsi privati mokykla</a:t>
                      </a:r>
                      <a:endParaRPr lang="lt-LT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lt-LT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lt-LT" sz="14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Garsi mokykla, vykdanti mokinių  atranką</a:t>
                      </a:r>
                      <a:endParaRPr lang="lt-LT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lt-LT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lt-LT" sz="14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Garsi mokykla, vykdanti mokinių  atranką</a:t>
                      </a:r>
                      <a:endParaRPr lang="lt-LT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lt-LT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lt-LT" sz="14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Ne tokia garsi didmiesčio mokykla</a:t>
                      </a:r>
                      <a:endParaRPr lang="lt-LT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lt-LT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lt-LT" sz="14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Garsi didmiesčio mokykla</a:t>
                      </a:r>
                      <a:endParaRPr lang="lt-LT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lt-LT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lt-LT" sz="14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Maža kaimo mokykla</a:t>
                      </a:r>
                      <a:endParaRPr lang="lt-LT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lt-LT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lt-LT" sz="14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Garsi mokykla, vykdanti mokinių  atranką</a:t>
                      </a:r>
                      <a:endParaRPr lang="lt-LT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lt-LT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lt-LT" sz="14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Ne tokia garsi didmiesčio mokykla</a:t>
                      </a:r>
                      <a:endParaRPr lang="lt-LT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lt-LT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lt-LT" sz="14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Ne tokia garsi didmiesčio mokykla</a:t>
                      </a:r>
                      <a:endParaRPr lang="lt-LT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lt-LT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lt-LT" sz="14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Ne tokia garsi didmiesčio mokykla</a:t>
                      </a:r>
                      <a:endParaRPr lang="lt-LT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lt-LT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lt-LT" sz="14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Maža kaimo mokykla</a:t>
                      </a:r>
                      <a:endParaRPr lang="lt-LT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lt-LT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lt-LT" sz="14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Ne tokia garsi didmiesčio mokykla</a:t>
                      </a:r>
                      <a:endParaRPr lang="lt-LT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lt-LT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lt-LT" sz="14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Ne tokia garsi didmiesčio mokykla</a:t>
                      </a:r>
                      <a:endParaRPr lang="lt-LT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lt-LT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lt-LT" sz="14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Ne tokia garsi didmiesčio mokykla</a:t>
                      </a:r>
                      <a:endParaRPr lang="lt-LT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lt-LT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lt-LT" sz="14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Ne tokia garsi didmiesčio mokykla</a:t>
                      </a:r>
                      <a:endParaRPr lang="lt-LT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lt-LT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lt-LT" sz="14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Maža kaimo mokykla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lt-LT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lt-LT" sz="14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Maža kaimo mokykla</a:t>
                      </a:r>
                      <a:endParaRPr lang="lt-LT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lt-LT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lt-LT" sz="14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Maža kaimo mokykla</a:t>
                      </a:r>
                      <a:endParaRPr lang="lt-LT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lt-LT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lt-LT" sz="14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Garsi privati mokykla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92736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2800" b="1" dirty="0" smtClean="0">
                <a:solidFill>
                  <a:srgbClr val="0070C0"/>
                </a:solidFill>
              </a:rPr>
              <a:t>Įdomus esamos situacijos bendrajame ugdyme analizės pavyzdys</a:t>
            </a:r>
            <a:br>
              <a:rPr lang="lt-LT" sz="2800" b="1" dirty="0" smtClean="0">
                <a:solidFill>
                  <a:srgbClr val="0070C0"/>
                </a:solidFill>
              </a:rPr>
            </a:br>
            <a:r>
              <a:rPr lang="lt-LT" sz="2800" dirty="0" smtClean="0"/>
              <a:t>Klausimai apmąstymui</a:t>
            </a:r>
            <a:endParaRPr lang="lt-LT" sz="28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lt-LT" sz="2800" dirty="0" smtClean="0"/>
          </a:p>
          <a:p>
            <a:r>
              <a:rPr lang="lt-LT" sz="2800" dirty="0" smtClean="0"/>
              <a:t>Ar svarbus IT vaidmuo dabartinių vaikų ir paauglių gyvenime?</a:t>
            </a:r>
          </a:p>
          <a:p>
            <a:endParaRPr lang="lt-LT" sz="2800" dirty="0" smtClean="0"/>
          </a:p>
          <a:p>
            <a:r>
              <a:rPr lang="lt-LT" sz="2800" dirty="0" smtClean="0"/>
              <a:t>Ar Z karta vienalytė? Ar galima nurodyti kokius nors ją vienijančius bruožus?</a:t>
            </a:r>
          </a:p>
          <a:p>
            <a:endParaRPr lang="lt-LT" sz="2800" dirty="0" smtClean="0"/>
          </a:p>
          <a:p>
            <a:r>
              <a:rPr lang="lt-LT" sz="2800" dirty="0" smtClean="0"/>
              <a:t>Kaip ugdytojai galėtų panaudoti  skirtingų mokinių grupių IT naudojimo ir gebėjimų ypatumus?</a:t>
            </a:r>
          </a:p>
          <a:p>
            <a:endParaRPr lang="lt-L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12</a:t>
            </a:fld>
            <a:endParaRPr lang="lt-LT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647" y="2780928"/>
            <a:ext cx="4523353" cy="3624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>
                <a:solidFill>
                  <a:srgbClr val="0070C0"/>
                </a:solidFill>
              </a:rPr>
              <a:t>4kl.</a:t>
            </a:r>
            <a:br>
              <a:rPr lang="lt-LT" dirty="0">
                <a:solidFill>
                  <a:srgbClr val="0070C0"/>
                </a:solidFill>
              </a:rPr>
            </a:br>
            <a:endParaRPr lang="lt-LT" dirty="0">
              <a:solidFill>
                <a:srgbClr val="0070C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8172400" y="5338204"/>
            <a:ext cx="864096" cy="360040"/>
          </a:xfrm>
          <a:prstGeom prst="ellipse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0791"/>
            <a:ext cx="479298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13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9853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>
                <a:solidFill>
                  <a:srgbClr val="0070C0"/>
                </a:solidFill>
              </a:rPr>
              <a:t>8kl</a:t>
            </a:r>
            <a:r>
              <a:rPr lang="lt-LT" dirty="0">
                <a:solidFill>
                  <a:srgbClr val="0070C0"/>
                </a:solidFill>
              </a:rPr>
              <a:t>.</a:t>
            </a:r>
            <a:br>
              <a:rPr lang="lt-LT" dirty="0">
                <a:solidFill>
                  <a:srgbClr val="0070C0"/>
                </a:solidFill>
              </a:rPr>
            </a:br>
            <a:endParaRPr lang="lt-LT" dirty="0">
              <a:solidFill>
                <a:srgbClr val="0070C0"/>
              </a:solidFill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640704"/>
            <a:ext cx="4608512" cy="3692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Oval 8"/>
          <p:cNvSpPr/>
          <p:nvPr/>
        </p:nvSpPr>
        <p:spPr>
          <a:xfrm>
            <a:off x="8172400" y="5229200"/>
            <a:ext cx="792088" cy="396044"/>
          </a:xfrm>
          <a:prstGeom prst="ellipse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4673091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14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859222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274638"/>
            <a:ext cx="6552728" cy="1143000"/>
          </a:xfrm>
        </p:spPr>
        <p:txBody>
          <a:bodyPr>
            <a:noAutofit/>
          </a:bodyPr>
          <a:lstStyle/>
          <a:p>
            <a:r>
              <a:rPr lang="lt-LT" sz="2800" b="1" dirty="0" smtClean="0">
                <a:solidFill>
                  <a:srgbClr val="0070C0"/>
                </a:solidFill>
              </a:rPr>
              <a:t>2014 m. NMPT 8kl. mokinio naudojimosi IT klausimynas (21 klausimas)</a:t>
            </a:r>
            <a:endParaRPr lang="lt-LT" sz="3200" b="1" dirty="0">
              <a:solidFill>
                <a:srgbClr val="0070C0"/>
              </a:solidFill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9995784"/>
              </p:ext>
            </p:extLst>
          </p:nvPr>
        </p:nvGraphicFramePr>
        <p:xfrm>
          <a:off x="611560" y="1700805"/>
          <a:ext cx="7848872" cy="4618677"/>
        </p:xfrm>
        <a:graphic>
          <a:graphicData uri="http://schemas.openxmlformats.org/drawingml/2006/table">
            <a:tbl>
              <a:tblPr firstRow="1" firstCol="1" bandRow="1"/>
              <a:tblGrid>
                <a:gridCol w="7848872"/>
              </a:tblGrid>
              <a:tr h="2199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I1/ Kiek laiko įprastą darbo dieną Tu praleidi dirbdamas su kompiuteriu?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I2a/ Kaip vertini savo gebėjimus dirbti kompiuteriu:/ rinkti, tvarkyti tekstą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I2b/ / skaičiuoti, braižyti grafikus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I2c/ / parengti pristatymą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I2d/ / ieškoti reikalingos informacijos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I2e/ / redaguoti nuotraukas, piešinius ir pan.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I2f/ / instaliuoti (įdiegi) programas (žaidimus, kt.)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I2g/ / kurti, redaguoti filmus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I3a/ Ką Tu veiki naudodamas kompiuterį (ne mokykloje arba po pamokų):/ žaidi žaidimus vienam žaidėjui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I3b/ / žaidi kolektyvinius interneto žaidimus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I3c/ / naudojiesi kompiuteriu mokymuisi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I3d/ / naršai internete savo malonumui (pvz., klausaisi muzikos, žiūri vaizdo medžiagą, filmus ir kt.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I3e/ / naudoji bendravimui (el. laiškai, Skype, Facebook, pokalbių svetainės ir kt.)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I3f/ / su kitais mokiniais aptari ar kartu atlieki mokyklines užduotis (el. laiškais, Skype ir kt.)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I3g/ / ieškai informacijos, kurios reikia Tau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I3h/ / ieškai informacijos, kai užduoda mokytojas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I3i/ / darai įvairius Tau įdomius darbelius (pieši, tvarkai muziką ir kt.)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I3j/ / ruoši namų darbus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I3k/ / rašai referatus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I3l/ / kuri ir prižiūri interneto dienoraštį /„blogą“, savo asmeninį interneto puslapį ar pan.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9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I3m/ / naudojiesi programomis, skirtomis mokytis (pvz., mokytis lietuvių, užsienio kalbos, matematikos ar kitų dalykų)</a:t>
                      </a:r>
                      <a:endParaRPr lang="lt-L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15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859222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3200" b="1" dirty="0" smtClean="0">
                <a:solidFill>
                  <a:srgbClr val="0070C0"/>
                </a:solidFill>
              </a:rPr>
              <a:t>Penkios aštuntokų grupės pagal naudojimosi IT klausimyną, išskirtos naudojantis K-vidurkių metodu</a:t>
            </a:r>
            <a:endParaRPr lang="lt-LT" sz="32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endParaRPr lang="lt-LT" dirty="0" smtClean="0"/>
          </a:p>
          <a:p>
            <a:pPr marL="514350" indent="-514350">
              <a:buFont typeface="+mj-lt"/>
              <a:buAutoNum type="arabicPeriod"/>
            </a:pPr>
            <a:r>
              <a:rPr lang="lt-LT" b="1" dirty="0" smtClean="0"/>
              <a:t>Interneto </a:t>
            </a:r>
            <a:r>
              <a:rPr lang="lt-LT" b="1" dirty="0" err="1" smtClean="0"/>
              <a:t>dienoraštininkai</a:t>
            </a:r>
            <a:endParaRPr lang="lt-LT" dirty="0" smtClean="0"/>
          </a:p>
          <a:p>
            <a:pPr marL="514350" indent="-514350">
              <a:buFont typeface="+mj-lt"/>
              <a:buAutoNum type="arabicPeriod"/>
            </a:pPr>
            <a:r>
              <a:rPr lang="lt-LT" b="1" dirty="0"/>
              <a:t>Retai </a:t>
            </a:r>
            <a:r>
              <a:rPr lang="lt-LT" b="1" dirty="0" smtClean="0"/>
              <a:t>besinaudojantys </a:t>
            </a:r>
            <a:r>
              <a:rPr lang="lt-LT" dirty="0" smtClean="0"/>
              <a:t>kompiuteriu</a:t>
            </a:r>
            <a:r>
              <a:rPr lang="lt-LT" b="1" dirty="0" smtClean="0"/>
              <a:t> </a:t>
            </a:r>
            <a:r>
              <a:rPr lang="lt-LT" dirty="0" smtClean="0"/>
              <a:t>(bent jau tradiciniais tikslais)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 smtClean="0"/>
              <a:t>Žaidėjai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/>
              <a:t>Filmų ir muzikos </a:t>
            </a:r>
            <a:r>
              <a:rPr lang="lt-LT" b="1" dirty="0" smtClean="0"/>
              <a:t>mėgėjai </a:t>
            </a:r>
            <a:r>
              <a:rPr lang="lt-LT" dirty="0" smtClean="0"/>
              <a:t>(mokiniai besinaudojantys IT savo malonumui)</a:t>
            </a:r>
          </a:p>
          <a:p>
            <a:pPr marL="514350" indent="-514350">
              <a:buFont typeface="+mj-lt"/>
              <a:buAutoNum type="arabicPeriod"/>
            </a:pPr>
            <a:r>
              <a:rPr lang="lt-LT" b="1" dirty="0"/>
              <a:t>Įgudę naudotojai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16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642552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274638"/>
            <a:ext cx="6552728" cy="1143000"/>
          </a:xfrm>
        </p:spPr>
        <p:txBody>
          <a:bodyPr>
            <a:noAutofit/>
          </a:bodyPr>
          <a:lstStyle/>
          <a:p>
            <a:r>
              <a:rPr lang="lt-LT" sz="2400" b="1" dirty="0" smtClean="0">
                <a:solidFill>
                  <a:srgbClr val="C00000"/>
                </a:solidFill>
              </a:rPr>
              <a:t>Ar Z karta vienalytė? </a:t>
            </a:r>
            <a:r>
              <a:rPr lang="lt-LT" sz="2400" b="1" dirty="0" smtClean="0">
                <a:solidFill>
                  <a:srgbClr val="0070C0"/>
                </a:solidFill>
              </a:rPr>
              <a:t/>
            </a:r>
            <a:br>
              <a:rPr lang="lt-LT" sz="2400" b="1" dirty="0" smtClean="0">
                <a:solidFill>
                  <a:srgbClr val="0070C0"/>
                </a:solidFill>
              </a:rPr>
            </a:br>
            <a:r>
              <a:rPr lang="lt-LT" sz="2400" b="1" dirty="0" smtClean="0">
                <a:solidFill>
                  <a:srgbClr val="0070C0"/>
                </a:solidFill>
              </a:rPr>
              <a:t>Klasterinės analizės K-</a:t>
            </a:r>
            <a:r>
              <a:rPr lang="lt-LT" sz="2400" b="1" dirty="0" err="1" smtClean="0">
                <a:solidFill>
                  <a:srgbClr val="0070C0"/>
                </a:solidFill>
              </a:rPr>
              <a:t>vidurkų</a:t>
            </a:r>
            <a:r>
              <a:rPr lang="lt-LT" sz="2400" b="1" dirty="0" smtClean="0">
                <a:solidFill>
                  <a:srgbClr val="0070C0"/>
                </a:solidFill>
              </a:rPr>
              <a:t> metodu rezultatai</a:t>
            </a:r>
            <a:endParaRPr lang="lt-LT" sz="2400" b="1" dirty="0">
              <a:solidFill>
                <a:srgbClr val="0070C0"/>
              </a:solidFill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1955037"/>
              </p:ext>
            </p:extLst>
          </p:nvPr>
        </p:nvGraphicFramePr>
        <p:xfrm>
          <a:off x="323530" y="1433241"/>
          <a:ext cx="8568950" cy="4782280"/>
        </p:xfrm>
        <a:graphic>
          <a:graphicData uri="http://schemas.openxmlformats.org/drawingml/2006/table">
            <a:tbl>
              <a:tblPr/>
              <a:tblGrid>
                <a:gridCol w="5040558"/>
                <a:gridCol w="720080"/>
                <a:gridCol w="648072"/>
                <a:gridCol w="720080"/>
                <a:gridCol w="720080"/>
                <a:gridCol w="720080"/>
              </a:tblGrid>
              <a:tr h="12600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Klasteriai</a:t>
                      </a:r>
                    </a:p>
                  </a:txBody>
                  <a:tcPr marL="5040" marR="5040" marT="50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176402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0166">
                <a:tc>
                  <a:txBody>
                    <a:bodyPr/>
                    <a:lstStyle/>
                    <a:p>
                      <a:pPr algn="l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Mokinys turi gerus darbo kompiuteriu gebėjimus.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0,18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-0,09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-1,01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0,14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0,47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2729">
                <a:tc>
                  <a:txBody>
                    <a:bodyPr/>
                    <a:lstStyle/>
                    <a:p>
                      <a:pPr algn="l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Mokinys IT naudoja informacijos radimui mokantis ir namų darbams ruošti.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0,32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-0,21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-0,08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-0,11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0,09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603">
                <a:tc>
                  <a:txBody>
                    <a:bodyPr/>
                    <a:lstStyle/>
                    <a:p>
                      <a:pPr algn="l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Mokinys dažnai žaidžia žaidimus.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0,4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-0,2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0,76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-0,99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0,45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448">
                <a:tc>
                  <a:txBody>
                    <a:bodyPr/>
                    <a:lstStyle/>
                    <a:p>
                      <a:pPr algn="l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Prižiūri interneto dienoraštį/puslapį ir naudojasi mokomosiomis programomis.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1,35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-0,03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-0,79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-0,36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-0,06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2729">
                <a:tc>
                  <a:txBody>
                    <a:bodyPr/>
                    <a:lstStyle/>
                    <a:p>
                      <a:pPr algn="l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Mokinys naršo internete savo malonumui, bendrauja, žiūri filmus, klausosi muzikos.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-0,11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-1,45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0,14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0,43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0,61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885">
                <a:tc>
                  <a:txBody>
                    <a:bodyPr/>
                    <a:lstStyle/>
                    <a:p>
                      <a:pPr algn="l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Prie kompiuterio praleidžia daug laiko.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0,63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/>
                        </a:rPr>
                        <a:t>-0,49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0,44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0,43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-0,93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17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372997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3600" b="1" dirty="0" smtClean="0">
                <a:solidFill>
                  <a:srgbClr val="0070C0"/>
                </a:solidFill>
              </a:rPr>
              <a:t>Grupių santykiniai dydžiai</a:t>
            </a:r>
            <a:r>
              <a:rPr lang="lt-LT" sz="3600" b="1" dirty="0">
                <a:solidFill>
                  <a:srgbClr val="0070C0"/>
                </a:solidFill>
              </a:rPr>
              <a:t/>
            </a:r>
            <a:br>
              <a:rPr lang="lt-LT" sz="3600" b="1" dirty="0">
                <a:solidFill>
                  <a:srgbClr val="0070C0"/>
                </a:solidFill>
              </a:rPr>
            </a:br>
            <a:endParaRPr lang="lt-LT" sz="3600" b="1" dirty="0">
              <a:solidFill>
                <a:srgbClr val="0070C0"/>
              </a:solidFill>
            </a:endParaRPr>
          </a:p>
        </p:txBody>
      </p:sp>
      <p:pic>
        <p:nvPicPr>
          <p:cNvPr id="378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340768"/>
            <a:ext cx="5931231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Oval 8"/>
          <p:cNvSpPr/>
          <p:nvPr/>
        </p:nvSpPr>
        <p:spPr>
          <a:xfrm>
            <a:off x="4644008" y="4149080"/>
            <a:ext cx="720080" cy="396044"/>
          </a:xfrm>
          <a:prstGeom prst="ellipse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0" name="Oval 9"/>
          <p:cNvSpPr/>
          <p:nvPr/>
        </p:nvSpPr>
        <p:spPr>
          <a:xfrm>
            <a:off x="2843808" y="4077072"/>
            <a:ext cx="720080" cy="396044"/>
          </a:xfrm>
          <a:prstGeom prst="ellipse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18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614888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3600" b="1" dirty="0" smtClean="0">
                <a:solidFill>
                  <a:srgbClr val="0070C0"/>
                </a:solidFill>
              </a:rPr>
              <a:t>Kaip šių grupių nariams sekasi mokytis?</a:t>
            </a:r>
            <a:endParaRPr lang="lt-LT" sz="3600" b="1" dirty="0">
              <a:solidFill>
                <a:srgbClr val="0070C0"/>
              </a:solidFill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763" y="1600200"/>
            <a:ext cx="564847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19</a:t>
            </a:fld>
            <a:endParaRPr lang="lt-LT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3200" b="1" dirty="0" smtClean="0">
                <a:solidFill>
                  <a:srgbClr val="0070C0"/>
                </a:solidFill>
              </a:rPr>
              <a:t>Kiek laiko praleidžia dirbdami su kompiuteriu?</a:t>
            </a:r>
            <a:r>
              <a:rPr lang="lt-LT" sz="3200" b="1" dirty="0">
                <a:solidFill>
                  <a:srgbClr val="0070C0"/>
                </a:solidFill>
              </a:rPr>
              <a:t/>
            </a:r>
            <a:br>
              <a:rPr lang="lt-LT" sz="3200" b="1" dirty="0">
                <a:solidFill>
                  <a:srgbClr val="0070C0"/>
                </a:solidFill>
              </a:rPr>
            </a:br>
            <a:endParaRPr lang="lt-LT" sz="3200" b="1" dirty="0">
              <a:solidFill>
                <a:srgbClr val="0070C0"/>
              </a:solidFill>
            </a:endParaRPr>
          </a:p>
        </p:txBody>
      </p:sp>
      <p:pic>
        <p:nvPicPr>
          <p:cNvPr id="389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29905"/>
            <a:ext cx="8501605" cy="426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20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36612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3200" b="1" dirty="0" smtClean="0">
                <a:solidFill>
                  <a:srgbClr val="0070C0"/>
                </a:solidFill>
              </a:rPr>
              <a:t>Kaip vertina savo teksto tvarkymo gebėjimus?</a:t>
            </a:r>
            <a:r>
              <a:rPr lang="lt-LT" sz="3200" b="1" dirty="0">
                <a:solidFill>
                  <a:srgbClr val="0070C0"/>
                </a:solidFill>
              </a:rPr>
              <a:t/>
            </a:r>
            <a:br>
              <a:rPr lang="lt-LT" sz="3200" b="1" dirty="0">
                <a:solidFill>
                  <a:srgbClr val="0070C0"/>
                </a:solidFill>
              </a:rPr>
            </a:br>
            <a:endParaRPr lang="lt-LT" sz="3200" b="1" dirty="0">
              <a:solidFill>
                <a:srgbClr val="0070C0"/>
              </a:solidFill>
            </a:endParaRPr>
          </a:p>
        </p:txBody>
      </p:sp>
      <p:pic>
        <p:nvPicPr>
          <p:cNvPr id="399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94" y="1881980"/>
            <a:ext cx="8487422" cy="4211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21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986406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3200" b="1" dirty="0" smtClean="0">
                <a:solidFill>
                  <a:srgbClr val="0070C0"/>
                </a:solidFill>
              </a:rPr>
              <a:t>Kaip vertina savo skaičiavimo, grafikų braižymo </a:t>
            </a:r>
            <a:r>
              <a:rPr lang="lt-LT" sz="3200" b="1" dirty="0" err="1" smtClean="0">
                <a:solidFill>
                  <a:srgbClr val="0070C0"/>
                </a:solidFill>
              </a:rPr>
              <a:t>gtebėjimus</a:t>
            </a:r>
            <a:r>
              <a:rPr lang="lt-LT" sz="3200" b="1" dirty="0" smtClean="0">
                <a:solidFill>
                  <a:srgbClr val="0070C0"/>
                </a:solidFill>
              </a:rPr>
              <a:t>?</a:t>
            </a:r>
            <a:br>
              <a:rPr lang="lt-LT" sz="3200" b="1" dirty="0" smtClean="0">
                <a:solidFill>
                  <a:srgbClr val="0070C0"/>
                </a:solidFill>
              </a:rPr>
            </a:br>
            <a:endParaRPr lang="lt-LT" sz="3200" dirty="0">
              <a:solidFill>
                <a:srgbClr val="C00000"/>
              </a:solidFill>
            </a:endParaRPr>
          </a:p>
        </p:txBody>
      </p:sp>
      <p:pic>
        <p:nvPicPr>
          <p:cNvPr id="409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67" y="1881980"/>
            <a:ext cx="8584606" cy="4211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22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582007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3200" b="1" dirty="0" smtClean="0">
                <a:solidFill>
                  <a:srgbClr val="0070C0"/>
                </a:solidFill>
              </a:rPr>
              <a:t>Kaip vertina savo gebėjimus rengti pristatymus?</a:t>
            </a:r>
            <a:br>
              <a:rPr lang="lt-LT" sz="3200" b="1" dirty="0" smtClean="0">
                <a:solidFill>
                  <a:srgbClr val="0070C0"/>
                </a:solidFill>
              </a:rPr>
            </a:br>
            <a:endParaRPr lang="lt-LT" sz="3200" dirty="0">
              <a:solidFill>
                <a:srgbClr val="C00000"/>
              </a:solidFill>
            </a:endParaRPr>
          </a:p>
        </p:txBody>
      </p:sp>
      <p:pic>
        <p:nvPicPr>
          <p:cNvPr id="419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45" y="1899040"/>
            <a:ext cx="8635951" cy="412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23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581893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3200" b="1" dirty="0" smtClean="0">
                <a:solidFill>
                  <a:srgbClr val="0070C0"/>
                </a:solidFill>
              </a:rPr>
              <a:t>Kaip vertina savo gebėjimus mokytis kartu su kitais mokiniais naudojant IT?</a:t>
            </a:r>
            <a:endParaRPr lang="lt-LT" sz="3200" dirty="0">
              <a:solidFill>
                <a:srgbClr val="C00000"/>
              </a:solidFill>
            </a:endParaRPr>
          </a:p>
        </p:txBody>
      </p:sp>
      <p:pic>
        <p:nvPicPr>
          <p:cNvPr id="430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14" y="1922380"/>
            <a:ext cx="8690322" cy="4098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24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6889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>
                <a:solidFill>
                  <a:srgbClr val="C00000"/>
                </a:solidFill>
              </a:rPr>
              <a:t>Klasterinės analizės K-</a:t>
            </a:r>
            <a:r>
              <a:rPr lang="lt-LT" dirty="0" err="1" smtClean="0">
                <a:solidFill>
                  <a:srgbClr val="C00000"/>
                </a:solidFill>
              </a:rPr>
              <a:t>vidurkų</a:t>
            </a:r>
            <a:r>
              <a:rPr lang="lt-LT" dirty="0" smtClean="0">
                <a:solidFill>
                  <a:srgbClr val="C00000"/>
                </a:solidFill>
              </a:rPr>
              <a:t> metodu rezultatai</a:t>
            </a:r>
            <a:endParaRPr lang="lt-LT" dirty="0">
              <a:solidFill>
                <a:srgbClr val="C00000"/>
              </a:solidFill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1955037"/>
              </p:ext>
            </p:extLst>
          </p:nvPr>
        </p:nvGraphicFramePr>
        <p:xfrm>
          <a:off x="323530" y="1433241"/>
          <a:ext cx="8568950" cy="4782280"/>
        </p:xfrm>
        <a:graphic>
          <a:graphicData uri="http://schemas.openxmlformats.org/drawingml/2006/table">
            <a:tbl>
              <a:tblPr/>
              <a:tblGrid>
                <a:gridCol w="5040558"/>
                <a:gridCol w="720080"/>
                <a:gridCol w="648072"/>
                <a:gridCol w="720080"/>
                <a:gridCol w="720080"/>
                <a:gridCol w="720080"/>
              </a:tblGrid>
              <a:tr h="12600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Klasteriai</a:t>
                      </a:r>
                    </a:p>
                  </a:txBody>
                  <a:tcPr marL="5040" marR="5040" marT="504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176402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0166">
                <a:tc>
                  <a:txBody>
                    <a:bodyPr/>
                    <a:lstStyle/>
                    <a:p>
                      <a:pPr algn="l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Mokinys turi gerus darbo kompiuteriu gebėjimus.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0,18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-0,09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-1,01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0,14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1" i="0" u="none" strike="noStrike" dirty="0">
                          <a:solidFill>
                            <a:srgbClr val="0000FF"/>
                          </a:solidFill>
                          <a:effectLst/>
                          <a:latin typeface="Arial"/>
                        </a:rPr>
                        <a:t>0,47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2729">
                <a:tc>
                  <a:txBody>
                    <a:bodyPr/>
                    <a:lstStyle/>
                    <a:p>
                      <a:pPr algn="l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Mokinys IT naudoja informacijos radimui mokantis ir namų darbams ruošti.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0,32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-0,21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-0,08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-0,11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0,09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603">
                <a:tc>
                  <a:txBody>
                    <a:bodyPr/>
                    <a:lstStyle/>
                    <a:p>
                      <a:pPr algn="l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Mokinys dažnai žaidžia žaidimus.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0,4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-0,2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1" i="0" u="none" strike="noStrike" dirty="0">
                          <a:solidFill>
                            <a:srgbClr val="0000FF"/>
                          </a:solidFill>
                          <a:effectLst/>
                          <a:latin typeface="Arial"/>
                        </a:rPr>
                        <a:t>0,76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-0,99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0,45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448">
                <a:tc>
                  <a:txBody>
                    <a:bodyPr/>
                    <a:lstStyle/>
                    <a:p>
                      <a:pPr algn="l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Prižiūri interneto dienoraštį/puslapį ir naudojasi mokomosiomis programomis.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1" i="0" u="none" strike="noStrike" dirty="0">
                          <a:solidFill>
                            <a:srgbClr val="0000FF"/>
                          </a:solidFill>
                          <a:effectLst/>
                          <a:latin typeface="Arial"/>
                        </a:rPr>
                        <a:t>1,35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-0,03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-0,79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-0,36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-0,06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2729">
                <a:tc>
                  <a:txBody>
                    <a:bodyPr/>
                    <a:lstStyle/>
                    <a:p>
                      <a:pPr algn="l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Mokinys naršo internete savo malonumui, bendrauja, žiūri filmus, klausosi muzikos.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-0,11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-1,45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0,14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1" i="0" u="none" strike="noStrike" dirty="0">
                          <a:solidFill>
                            <a:srgbClr val="0000FF"/>
                          </a:solidFill>
                          <a:effectLst/>
                          <a:latin typeface="Arial"/>
                        </a:rPr>
                        <a:t>0,43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0,61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885">
                <a:tc>
                  <a:txBody>
                    <a:bodyPr/>
                    <a:lstStyle/>
                    <a:p>
                      <a:pPr algn="l" rtl="0" fontAlgn="ctr"/>
                      <a:r>
                        <a:rPr lang="lt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Prie kompiuterio praleidžia daug laiko.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0,63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1" i="0" u="none" strike="noStrike" dirty="0">
                          <a:solidFill>
                            <a:srgbClr val="0000FF"/>
                          </a:solidFill>
                          <a:effectLst/>
                          <a:latin typeface="Arial"/>
                        </a:rPr>
                        <a:t>-0,49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0,44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0,43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lt-LT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-0,93</a:t>
                      </a:r>
                    </a:p>
                  </a:txBody>
                  <a:tcPr marL="5040" marR="5040" marT="504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25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372997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lt-LT" dirty="0" smtClean="0"/>
          </a:p>
          <a:p>
            <a:endParaRPr lang="lt-LT" sz="2800" dirty="0"/>
          </a:p>
          <a:p>
            <a:pPr marL="0" indent="0">
              <a:buNone/>
            </a:pPr>
            <a:r>
              <a:rPr lang="lt-LT" sz="3600" dirty="0" smtClean="0">
                <a:solidFill>
                  <a:srgbClr val="0070C0"/>
                </a:solidFill>
              </a:rPr>
              <a:t>Ar mes pakankamai individualizuojame ugdymą šių grupių mokiniams?</a:t>
            </a:r>
          </a:p>
          <a:p>
            <a:pPr marL="0" indent="0">
              <a:buNone/>
            </a:pPr>
            <a:endParaRPr lang="lt-LT" sz="36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lt-LT" sz="3600" dirty="0" smtClean="0">
                <a:solidFill>
                  <a:srgbClr val="0070C0"/>
                </a:solidFill>
              </a:rPr>
              <a:t>Ar pasinaudojame ugdymui jų motyvacijos ir gebėjimų ypatumais?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26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2578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>
                <a:solidFill>
                  <a:srgbClr val="C00000"/>
                </a:solidFill>
              </a:rPr>
              <a:t>8kl</a:t>
            </a:r>
            <a:r>
              <a:rPr lang="lt-LT" dirty="0">
                <a:solidFill>
                  <a:srgbClr val="C00000"/>
                </a:solidFill>
              </a:rPr>
              <a:t>.</a:t>
            </a:r>
            <a:br>
              <a:rPr lang="lt-LT" dirty="0">
                <a:solidFill>
                  <a:srgbClr val="C00000"/>
                </a:solidFill>
              </a:rPr>
            </a:br>
            <a:endParaRPr lang="lt-LT" dirty="0">
              <a:solidFill>
                <a:srgbClr val="C00000"/>
              </a:solidFill>
            </a:endParaRPr>
          </a:p>
        </p:txBody>
      </p:sp>
      <p:pic>
        <p:nvPicPr>
          <p:cNvPr id="440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267" y="1556792"/>
            <a:ext cx="6013607" cy="4818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27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5026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>
                <a:solidFill>
                  <a:srgbClr val="C00000"/>
                </a:solidFill>
              </a:rPr>
              <a:t>8kl.</a:t>
            </a:r>
            <a:br>
              <a:rPr lang="lt-LT" dirty="0">
                <a:solidFill>
                  <a:srgbClr val="C00000"/>
                </a:solidFill>
              </a:rPr>
            </a:br>
            <a:endParaRPr lang="lt-LT" dirty="0"/>
          </a:p>
        </p:txBody>
      </p:sp>
      <p:pic>
        <p:nvPicPr>
          <p:cNvPr id="501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340768"/>
            <a:ext cx="6200830" cy="4968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28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878179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>
                <a:solidFill>
                  <a:srgbClr val="C00000"/>
                </a:solidFill>
              </a:rPr>
              <a:t>8kl.</a:t>
            </a:r>
            <a:br>
              <a:rPr lang="lt-LT" dirty="0">
                <a:solidFill>
                  <a:srgbClr val="C00000"/>
                </a:solidFill>
              </a:rPr>
            </a:br>
            <a:endParaRPr lang="lt-LT" dirty="0"/>
          </a:p>
        </p:txBody>
      </p:sp>
      <p:pic>
        <p:nvPicPr>
          <p:cNvPr id="522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5" y="978282"/>
            <a:ext cx="6696744" cy="5365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29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955906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 b="1" dirty="0" smtClean="0">
                <a:solidFill>
                  <a:srgbClr val="0070C0"/>
                </a:solidFill>
              </a:rPr>
              <a:t>Išvados </a:t>
            </a:r>
            <a:r>
              <a:rPr lang="lt-LT" sz="3600" b="1" dirty="0">
                <a:solidFill>
                  <a:srgbClr val="0070C0"/>
                </a:solidFill>
              </a:rPr>
              <a:t>ir rekomendacijos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lt-LT" sz="4500" b="1" dirty="0" smtClean="0"/>
              <a:t>Problemiškiausi </a:t>
            </a:r>
            <a:r>
              <a:rPr lang="lt-LT" sz="4500" dirty="0" smtClean="0"/>
              <a:t>akademinių pasiekimų požiūriu yra tie mokiniai, kurie praleidžia prie kompiuterio </a:t>
            </a:r>
            <a:r>
              <a:rPr lang="lt-LT" sz="4500" b="1" dirty="0" smtClean="0"/>
              <a:t>labai daug laiko, labai mažai laiko</a:t>
            </a:r>
            <a:r>
              <a:rPr lang="lt-LT" sz="4500" dirty="0" smtClean="0"/>
              <a:t>, kuriems </a:t>
            </a:r>
            <a:r>
              <a:rPr lang="lt-LT" sz="4500" b="1" dirty="0" smtClean="0"/>
              <a:t>trūksta kompiuterinių gebėjimų</a:t>
            </a:r>
            <a:r>
              <a:rPr lang="lt-LT" sz="4500" dirty="0" smtClean="0"/>
              <a:t>, kurie </a:t>
            </a:r>
            <a:r>
              <a:rPr lang="lt-LT" sz="4500" b="1" dirty="0" smtClean="0"/>
              <a:t>daug laiko žaidžia</a:t>
            </a:r>
            <a:r>
              <a:rPr lang="lt-LT" sz="4500" dirty="0" smtClean="0"/>
              <a:t>.</a:t>
            </a:r>
          </a:p>
          <a:p>
            <a:r>
              <a:rPr lang="lt-LT" sz="4500" dirty="0" smtClean="0"/>
              <a:t>Pernelyg didelis </a:t>
            </a:r>
            <a:r>
              <a:rPr lang="lt-LT" sz="4500" b="1" dirty="0" smtClean="0"/>
              <a:t>polinkis žaisti </a:t>
            </a:r>
            <a:r>
              <a:rPr lang="lt-LT" sz="4500" dirty="0" smtClean="0"/>
              <a:t>kompiuterinius  žaidimus gana stipriai </a:t>
            </a:r>
            <a:r>
              <a:rPr lang="lt-LT" sz="4500" b="1" dirty="0" smtClean="0"/>
              <a:t>susijęs su lytimi ir namų aplinka</a:t>
            </a:r>
            <a:r>
              <a:rPr lang="lt-LT" sz="4500" dirty="0" smtClean="0"/>
              <a:t>.</a:t>
            </a:r>
          </a:p>
          <a:p>
            <a:r>
              <a:rPr lang="lt-LT" sz="4500" b="1" dirty="0"/>
              <a:t>Švietimo sistema nepakankamai panaudoja ugdymo tikslams mokinių motyvaciją naudotis </a:t>
            </a:r>
            <a:r>
              <a:rPr lang="lt-LT" sz="4500" b="1" dirty="0" smtClean="0"/>
              <a:t>IT ir jų IT gebėjimus</a:t>
            </a:r>
            <a:r>
              <a:rPr lang="lt-LT" sz="4500" dirty="0" smtClean="0"/>
              <a:t>. Pavyzdžiui, mokinių polinkius, daug laiko praleisti prižiūrint interneto dienoraščius ir interneto puslapius, negalima vertinti vien tik negatyviai. Šie polinkiai gali būti panaudoti ugdymo tikslams.</a:t>
            </a:r>
          </a:p>
          <a:p>
            <a:endParaRPr lang="lt-L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30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732911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pPr>
              <a:buNone/>
            </a:pPr>
            <a:r>
              <a:rPr lang="lt-LT" dirty="0" smtClean="0"/>
              <a:t>					Ačiū</a:t>
            </a:r>
            <a:r>
              <a:rPr lang="en-US" dirty="0" smtClean="0"/>
              <a:t>!</a:t>
            </a:r>
            <a:endParaRPr lang="lt-LT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 smtClean="0"/>
              <a:t>P. Gudynas, 2015-10-22</a:t>
            </a:r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FCF4C-4C3E-44E0-A893-85B5C310825C}" type="slidenum">
              <a:rPr lang="lt-LT" smtClean="0"/>
              <a:pPr/>
              <a:t>31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6602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C_šablonas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6265</TotalTime>
  <Words>1239</Words>
  <Application>Microsoft Office PowerPoint</Application>
  <PresentationFormat>On-screen Show (4:3)</PresentationFormat>
  <Paragraphs>286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NEC_šablonas4</vt:lpstr>
      <vt:lpstr>Pamąstymai apie progimnazijas, ugdymo kokybę, mentalitetą ir reitingus</vt:lpstr>
      <vt:lpstr>Esminiai dalykai</vt:lpstr>
      <vt:lpstr>Ypatinga progimnazijų paskirtis</vt:lpstr>
      <vt:lpstr>Progimnazijų situacija 2014 m. NMPT rezultatai</vt:lpstr>
      <vt:lpstr>2014 m. NMPT rezultatai, 4 kl.</vt:lpstr>
      <vt:lpstr>2014 m. NMPT rezultatai, 8 kl.</vt:lpstr>
      <vt:lpstr>2014 m. NMPT rezultatai</vt:lpstr>
      <vt:lpstr>Koks progimnazijų mentalitetas? Duotybės, ar augimo?</vt:lpstr>
      <vt:lpstr>2015 m. ST rezultatai Mokinių procentinė dalis pagal mokyklų tipus</vt:lpstr>
      <vt:lpstr>Tebėra atviras reitingų klausimas</vt:lpstr>
      <vt:lpstr>Kaip galėtų atrodyti aštuntokų reitingas?</vt:lpstr>
      <vt:lpstr>Įdomus esamos situacijos bendrajame ugdyme analizės pavyzdys Klausimai apmąstymui</vt:lpstr>
      <vt:lpstr>4kl. </vt:lpstr>
      <vt:lpstr>8kl. </vt:lpstr>
      <vt:lpstr>2014 m. NMPT 8kl. mokinio naudojimosi IT klausimynas (21 klausimas)</vt:lpstr>
      <vt:lpstr>Penkios aštuntokų grupės pagal naudojimosi IT klausimyną, išskirtos naudojantis K-vidurkių metodu</vt:lpstr>
      <vt:lpstr>Ar Z karta vienalytė?  Klasterinės analizės K-vidurkų metodu rezultatai</vt:lpstr>
      <vt:lpstr>Grupių santykiniai dydžiai </vt:lpstr>
      <vt:lpstr>Kaip šių grupių nariams sekasi mokytis?</vt:lpstr>
      <vt:lpstr>Kiek laiko praleidžia dirbdami su kompiuteriu? </vt:lpstr>
      <vt:lpstr>Kaip vertina savo teksto tvarkymo gebėjimus? </vt:lpstr>
      <vt:lpstr>Kaip vertina savo skaičiavimo, grafikų braižymo gtebėjimus? </vt:lpstr>
      <vt:lpstr>Kaip vertina savo gebėjimus rengti pristatymus? </vt:lpstr>
      <vt:lpstr>Kaip vertina savo gebėjimus mokytis kartu su kitais mokiniais naudojant IT?</vt:lpstr>
      <vt:lpstr>Klasterinės analizės K-vidurkų metodu rezultatai</vt:lpstr>
      <vt:lpstr>PowerPoint Presentation</vt:lpstr>
      <vt:lpstr>8kl. </vt:lpstr>
      <vt:lpstr>8kl. </vt:lpstr>
      <vt:lpstr>8kl. </vt:lpstr>
      <vt:lpstr>Išvados ir rekomendacijos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Eglė Norkutė</dc:creator>
  <cp:lastModifiedBy>Pranas Gudynas</cp:lastModifiedBy>
  <cp:revision>399</cp:revision>
  <cp:lastPrinted>2015-02-09T16:19:15Z</cp:lastPrinted>
  <dcterms:created xsi:type="dcterms:W3CDTF">2014-09-17T11:45:48Z</dcterms:created>
  <dcterms:modified xsi:type="dcterms:W3CDTF">2015-10-22T07:57:52Z</dcterms:modified>
</cp:coreProperties>
</file>