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38"/>
  </p:notesMasterIdLst>
  <p:handoutMasterIdLst>
    <p:handoutMasterId r:id="rId39"/>
  </p:handoutMasterIdLst>
  <p:sldIdLst>
    <p:sldId id="257" r:id="rId2"/>
    <p:sldId id="293" r:id="rId3"/>
    <p:sldId id="315" r:id="rId4"/>
    <p:sldId id="316" r:id="rId5"/>
    <p:sldId id="306" r:id="rId6"/>
    <p:sldId id="295" r:id="rId7"/>
    <p:sldId id="259" r:id="rId8"/>
    <p:sldId id="317" r:id="rId9"/>
    <p:sldId id="280" r:id="rId10"/>
    <p:sldId id="301" r:id="rId11"/>
    <p:sldId id="296" r:id="rId12"/>
    <p:sldId id="297" r:id="rId13"/>
    <p:sldId id="302" r:id="rId14"/>
    <p:sldId id="303" r:id="rId15"/>
    <p:sldId id="305" r:id="rId16"/>
    <p:sldId id="283" r:id="rId17"/>
    <p:sldId id="284" r:id="rId18"/>
    <p:sldId id="285" r:id="rId19"/>
    <p:sldId id="286" r:id="rId20"/>
    <p:sldId id="307" r:id="rId21"/>
    <p:sldId id="308" r:id="rId22"/>
    <p:sldId id="309" r:id="rId23"/>
    <p:sldId id="314" r:id="rId24"/>
    <p:sldId id="263" r:id="rId25"/>
    <p:sldId id="324" r:id="rId26"/>
    <p:sldId id="312" r:id="rId27"/>
    <p:sldId id="313" r:id="rId28"/>
    <p:sldId id="310" r:id="rId29"/>
    <p:sldId id="311" r:id="rId30"/>
    <p:sldId id="323" r:id="rId31"/>
    <p:sldId id="318" r:id="rId32"/>
    <p:sldId id="320" r:id="rId33"/>
    <p:sldId id="321" r:id="rId34"/>
    <p:sldId id="322" r:id="rId35"/>
    <p:sldId id="300" r:id="rId36"/>
    <p:sldId id="319" r:id="rId37"/>
  </p:sldIdLst>
  <p:sldSz cx="12192000" cy="6858000"/>
  <p:notesSz cx="6761163" cy="9942513"/>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74" cy="497683"/>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sz="quarter" idx="1"/>
          </p:nvPr>
        </p:nvSpPr>
        <p:spPr>
          <a:xfrm>
            <a:off x="3829010" y="0"/>
            <a:ext cx="2930574" cy="497683"/>
          </a:xfrm>
          <a:prstGeom prst="rect">
            <a:avLst/>
          </a:prstGeom>
        </p:spPr>
        <p:txBody>
          <a:bodyPr vert="horz" lIns="91440" tIns="45720" rIns="91440" bIns="45720" rtlCol="0"/>
          <a:lstStyle>
            <a:lvl1pPr algn="r">
              <a:defRPr sz="1200"/>
            </a:lvl1pPr>
          </a:lstStyle>
          <a:p>
            <a:fld id="{E2FA99F0-F768-4F0C-AD4F-35B2FAB4BC7A}" type="datetimeFigureOut">
              <a:rPr lang="lt-LT" smtClean="0"/>
              <a:t>2015-10-22</a:t>
            </a:fld>
            <a:endParaRPr lang="lt-LT"/>
          </a:p>
        </p:txBody>
      </p:sp>
      <p:sp>
        <p:nvSpPr>
          <p:cNvPr id="4" name="Footer Placeholder 3"/>
          <p:cNvSpPr>
            <a:spLocks noGrp="1"/>
          </p:cNvSpPr>
          <p:nvPr>
            <p:ph type="ftr" sz="quarter" idx="2"/>
          </p:nvPr>
        </p:nvSpPr>
        <p:spPr>
          <a:xfrm>
            <a:off x="0" y="9444830"/>
            <a:ext cx="2930574" cy="497683"/>
          </a:xfrm>
          <a:prstGeom prst="rect">
            <a:avLst/>
          </a:prstGeom>
        </p:spPr>
        <p:txBody>
          <a:bodyPr vert="horz" lIns="91440" tIns="45720" rIns="91440" bIns="45720" rtlCol="0" anchor="b"/>
          <a:lstStyle>
            <a:lvl1pPr algn="l">
              <a:defRPr sz="1200"/>
            </a:lvl1pPr>
          </a:lstStyle>
          <a:p>
            <a:endParaRPr lang="lt-LT"/>
          </a:p>
        </p:txBody>
      </p:sp>
      <p:sp>
        <p:nvSpPr>
          <p:cNvPr id="5" name="Slide Number Placeholder 4"/>
          <p:cNvSpPr>
            <a:spLocks noGrp="1"/>
          </p:cNvSpPr>
          <p:nvPr>
            <p:ph type="sldNum" sz="quarter" idx="3"/>
          </p:nvPr>
        </p:nvSpPr>
        <p:spPr>
          <a:xfrm>
            <a:off x="3829010" y="9444830"/>
            <a:ext cx="2930574" cy="497683"/>
          </a:xfrm>
          <a:prstGeom prst="rect">
            <a:avLst/>
          </a:prstGeom>
        </p:spPr>
        <p:txBody>
          <a:bodyPr vert="horz" lIns="91440" tIns="45720" rIns="91440" bIns="45720" rtlCol="0" anchor="b"/>
          <a:lstStyle>
            <a:lvl1pPr algn="r">
              <a:defRPr sz="1200"/>
            </a:lvl1pPr>
          </a:lstStyle>
          <a:p>
            <a:fld id="{EA78D847-5316-4E1B-9061-01BD369D04D6}" type="slidenum">
              <a:rPr lang="lt-LT" smtClean="0"/>
              <a:t>‹#›</a:t>
            </a:fld>
            <a:endParaRPr lang="lt-LT"/>
          </a:p>
        </p:txBody>
      </p:sp>
    </p:spTree>
    <p:extLst>
      <p:ext uri="{BB962C8B-B14F-4D97-AF65-F5344CB8AC3E}">
        <p14:creationId xmlns:p14="http://schemas.microsoft.com/office/powerpoint/2010/main" val="1919788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29837" cy="498853"/>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29762" y="0"/>
            <a:ext cx="2929837" cy="498853"/>
          </a:xfrm>
          <a:prstGeom prst="rect">
            <a:avLst/>
          </a:prstGeom>
        </p:spPr>
        <p:txBody>
          <a:bodyPr vert="horz" lIns="91440" tIns="45720" rIns="91440" bIns="45720" rtlCol="0"/>
          <a:lstStyle>
            <a:lvl1pPr algn="r">
              <a:defRPr sz="1200"/>
            </a:lvl1pPr>
          </a:lstStyle>
          <a:p>
            <a:fld id="{7CC30BD0-00B1-401F-A0C6-163EA66C0938}" type="datetimeFigureOut">
              <a:rPr lang="lt-LT" smtClean="0"/>
              <a:t>2015-10-22</a:t>
            </a:fld>
            <a:endParaRPr lang="lt-LT"/>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76117" y="4784834"/>
            <a:ext cx="5408930" cy="391486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1" y="9443663"/>
            <a:ext cx="2929837" cy="498852"/>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29762" y="9443663"/>
            <a:ext cx="2929837" cy="498852"/>
          </a:xfrm>
          <a:prstGeom prst="rect">
            <a:avLst/>
          </a:prstGeom>
        </p:spPr>
        <p:txBody>
          <a:bodyPr vert="horz" lIns="91440" tIns="45720" rIns="91440" bIns="45720" rtlCol="0" anchor="b"/>
          <a:lstStyle>
            <a:lvl1pPr algn="r">
              <a:defRPr sz="1200"/>
            </a:lvl1pPr>
          </a:lstStyle>
          <a:p>
            <a:fld id="{B14D7C60-A46C-4E49-9920-9161F1BD248D}" type="slidenum">
              <a:rPr lang="lt-LT" smtClean="0"/>
              <a:t>‹#›</a:t>
            </a:fld>
            <a:endParaRPr lang="lt-LT"/>
          </a:p>
        </p:txBody>
      </p:sp>
    </p:spTree>
    <p:extLst>
      <p:ext uri="{BB962C8B-B14F-4D97-AF65-F5344CB8AC3E}">
        <p14:creationId xmlns:p14="http://schemas.microsoft.com/office/powerpoint/2010/main" val="1548673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69F936F-4634-4378-BD61-3EF9AA72C8C7}" type="slidenum">
              <a:rPr lang="en-GB" altLang="lt-LT"/>
              <a:pPr eaLnBrk="1" hangingPunct="1">
                <a:spcBef>
                  <a:spcPct val="0"/>
                </a:spcBef>
              </a:pPr>
              <a:t>5</a:t>
            </a:fld>
            <a:endParaRPr lang="en-GB" altLang="lt-LT"/>
          </a:p>
        </p:txBody>
      </p:sp>
      <p:sp>
        <p:nvSpPr>
          <p:cNvPr id="23555" name="Rectangle 7"/>
          <p:cNvSpPr txBox="1">
            <a:spLocks noGrp="1" noChangeArrowheads="1"/>
          </p:cNvSpPr>
          <p:nvPr/>
        </p:nvSpPr>
        <p:spPr bwMode="auto">
          <a:xfrm>
            <a:off x="3818972" y="10236845"/>
            <a:ext cx="2918909" cy="53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3" rIns="92066" bIns="46033" anchor="b"/>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E97379D-E302-43ED-BA41-EEDE4B5E136E}" type="slidenum">
              <a:rPr lang="en-GB" altLang="lt-LT"/>
              <a:pPr algn="r" eaLnBrk="1" hangingPunct="1">
                <a:spcBef>
                  <a:spcPct val="0"/>
                </a:spcBef>
              </a:pPr>
              <a:t>5</a:t>
            </a:fld>
            <a:endParaRPr lang="en-GB" altLang="lt-LT"/>
          </a:p>
        </p:txBody>
      </p:sp>
      <p:sp>
        <p:nvSpPr>
          <p:cNvPr id="23556" name="Rectangle 2"/>
          <p:cNvSpPr>
            <a:spLocks noGrp="1" noRot="1" noChangeAspect="1" noChangeArrowheads="1" noTextEdit="1"/>
          </p:cNvSpPr>
          <p:nvPr>
            <p:ph type="sldImg"/>
          </p:nvPr>
        </p:nvSpPr>
        <p:spPr>
          <a:ln/>
        </p:spPr>
      </p:sp>
      <p:sp>
        <p:nvSpPr>
          <p:cNvPr id="23557" name="Rectangle 3"/>
          <p:cNvSpPr>
            <a:spLocks noGrp="1" noChangeArrowheads="1"/>
          </p:cNvSpPr>
          <p:nvPr>
            <p:ph type="body" idx="1"/>
          </p:nvPr>
        </p:nvSpPr>
        <p:spPr>
          <a:xfrm>
            <a:off x="673474" y="5118423"/>
            <a:ext cx="5390934" cy="48495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altLang="lt-LT" smtClean="0"/>
          </a:p>
        </p:txBody>
      </p:sp>
    </p:spTree>
    <p:extLst>
      <p:ext uri="{BB962C8B-B14F-4D97-AF65-F5344CB8AC3E}">
        <p14:creationId xmlns:p14="http://schemas.microsoft.com/office/powerpoint/2010/main" val="398452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t-L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7021D7E2-75F5-4A33-A3C3-D53A319D3369}" type="datetimeFigureOut">
              <a:rPr lang="lt-LT" smtClean="0"/>
              <a:t>2015-10-22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218767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021D7E2-75F5-4A33-A3C3-D53A319D3369}" type="datetimeFigureOut">
              <a:rPr lang="lt-LT" smtClean="0"/>
              <a:t>2015-10-22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420017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t-LT"/>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21D7E2-75F5-4A33-A3C3-D53A319D3369}" type="datetimeFigureOut">
              <a:rPr lang="lt-LT" smtClean="0"/>
              <a:t>2015-10-22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367832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7021D7E2-75F5-4A33-A3C3-D53A319D3369}" type="datetimeFigureOut">
              <a:rPr lang="lt-LT" smtClean="0"/>
              <a:t>2015-10-22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2545610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lt-LT"/>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7021D7E2-75F5-4A33-A3C3-D53A319D3369}" type="datetimeFigureOut">
              <a:rPr lang="lt-LT" smtClean="0"/>
              <a:t>2015-10-22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1431025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7021D7E2-75F5-4A33-A3C3-D53A319D3369}" type="datetimeFigureOut">
              <a:rPr lang="lt-LT" smtClean="0"/>
              <a:t>2015-10-22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1742214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21D7E2-75F5-4A33-A3C3-D53A319D3369}" type="datetimeFigureOut">
              <a:rPr lang="lt-LT" smtClean="0"/>
              <a:t>2015-10-22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530456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t-LT"/>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21D7E2-75F5-4A33-A3C3-D53A319D3369}" type="datetimeFigureOut">
              <a:rPr lang="lt-LT" smtClean="0"/>
              <a:t>2015-10-22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2338242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t-LT"/>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21D7E2-75F5-4A33-A3C3-D53A319D3369}" type="datetimeFigureOut">
              <a:rPr lang="lt-LT" smtClean="0"/>
              <a:t>2015-10-22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2103624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021D7E2-75F5-4A33-A3C3-D53A319D3369}" type="datetimeFigureOut">
              <a:rPr lang="lt-LT" smtClean="0"/>
              <a:t>2015-10-22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2750420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7021D7E2-75F5-4A33-A3C3-D53A319D3369}" type="datetimeFigureOut">
              <a:rPr lang="lt-LT" smtClean="0"/>
              <a:t>2015-10-22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37AC385-175C-435A-A5AA-A796E3E3C43F}" type="slidenum">
              <a:rPr lang="lt-LT" smtClean="0"/>
              <a:t>‹#›</a:t>
            </a:fld>
            <a:endParaRPr lang="lt-LT"/>
          </a:p>
        </p:txBody>
      </p:sp>
    </p:spTree>
    <p:extLst>
      <p:ext uri="{BB962C8B-B14F-4D97-AF65-F5344CB8AC3E}">
        <p14:creationId xmlns:p14="http://schemas.microsoft.com/office/powerpoint/2010/main" val="9092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21D7E2-75F5-4A33-A3C3-D53A319D3369}" type="datetimeFigureOut">
              <a:rPr lang="lt-LT" smtClean="0"/>
              <a:t>2015-10-22</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AC385-175C-435A-A5AA-A796E3E3C43F}" type="slidenum">
              <a:rPr lang="lt-LT" smtClean="0"/>
              <a:t>‹#›</a:t>
            </a:fld>
            <a:endParaRPr lang="lt-LT"/>
          </a:p>
        </p:txBody>
      </p:sp>
    </p:spTree>
    <p:extLst>
      <p:ext uri="{BB962C8B-B14F-4D97-AF65-F5344CB8AC3E}">
        <p14:creationId xmlns:p14="http://schemas.microsoft.com/office/powerpoint/2010/main" val="158717468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upload.wikimedia.org/wikipedia/commons/1/11/Panopticon.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slideLayout" Target="../slideLayouts/slideLayout2.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s>
</file>

<file path=ppt/slides/_rels/slide18.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logos.wikia.com/wiki/File:Intel_Inside2.png"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2166938" y="2154238"/>
            <a:ext cx="82089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chemeClr val="bg2"/>
              </a:buClr>
              <a:buFontTx/>
              <a:buNone/>
            </a:pPr>
            <a:endParaRPr lang="lt-LT" altLang="lt-LT" sz="3600">
              <a:latin typeface="Candara" panose="020E0502030303020204" pitchFamily="34" charset="0"/>
            </a:endParaRPr>
          </a:p>
          <a:p>
            <a:pPr eaLnBrk="1" hangingPunct="1">
              <a:spcBef>
                <a:spcPct val="0"/>
              </a:spcBef>
              <a:buClr>
                <a:schemeClr val="bg2"/>
              </a:buClr>
              <a:buFont typeface="Wingdings" panose="05000000000000000000" pitchFamily="2" charset="2"/>
              <a:buChar char="q"/>
            </a:pPr>
            <a:endParaRPr lang="en-US" altLang="lt-LT" sz="3600">
              <a:latin typeface="Candara" panose="020E0502030303020204" pitchFamily="34" charset="0"/>
            </a:endParaRPr>
          </a:p>
        </p:txBody>
      </p:sp>
      <p:sp>
        <p:nvSpPr>
          <p:cNvPr id="3075" name="Rectangle 4"/>
          <p:cNvSpPr>
            <a:spLocks noChangeArrowheads="1"/>
          </p:cNvSpPr>
          <p:nvPr/>
        </p:nvSpPr>
        <p:spPr bwMode="auto">
          <a:xfrm>
            <a:off x="1973264" y="630238"/>
            <a:ext cx="8389937" cy="612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4400" b="1" dirty="0">
                <a:solidFill>
                  <a:srgbClr val="54A907"/>
                </a:solidFill>
                <a:latin typeface="Broadway" panose="04040905080B02020502" pitchFamily="82" charset="0"/>
              </a:rPr>
              <a:t>GERA MOKYKLA</a:t>
            </a:r>
          </a:p>
          <a:p>
            <a:pPr algn="ctr" eaLnBrk="1" hangingPunct="1">
              <a:spcBef>
                <a:spcPct val="0"/>
              </a:spcBef>
              <a:buFontTx/>
              <a:buNone/>
            </a:pPr>
            <a:r>
              <a:rPr lang="lt-LT" altLang="lt-LT" sz="4400" b="1" dirty="0">
                <a:solidFill>
                  <a:srgbClr val="0070C0"/>
                </a:solidFill>
                <a:latin typeface="Algerian" panose="04020705040A02060702" pitchFamily="82" charset="0"/>
              </a:rPr>
              <a:t>GERA MOKYKLA</a:t>
            </a:r>
          </a:p>
          <a:p>
            <a:pPr algn="ctr" eaLnBrk="1" hangingPunct="1">
              <a:spcBef>
                <a:spcPct val="0"/>
              </a:spcBef>
              <a:buFontTx/>
              <a:buNone/>
            </a:pPr>
            <a:r>
              <a:rPr lang="lt-LT" altLang="lt-LT" sz="4400" b="1" dirty="0">
                <a:solidFill>
                  <a:srgbClr val="8C2480"/>
                </a:solidFill>
                <a:latin typeface="Blackadder ITC" panose="04020505051007020D02" pitchFamily="82" charset="0"/>
              </a:rPr>
              <a:t>GERA MOKYKLA</a:t>
            </a:r>
          </a:p>
          <a:p>
            <a:pPr algn="ctr" eaLnBrk="1" hangingPunct="1">
              <a:spcBef>
                <a:spcPct val="0"/>
              </a:spcBef>
              <a:buFontTx/>
              <a:buNone/>
            </a:pPr>
            <a:r>
              <a:rPr lang="lt-LT" altLang="lt-LT" sz="4400" b="1" dirty="0">
                <a:solidFill>
                  <a:srgbClr val="C00000"/>
                </a:solidFill>
                <a:latin typeface="Californian FB" panose="0207040306080B030204" pitchFamily="18" charset="0"/>
              </a:rPr>
              <a:t>GERA MOKYKLA</a:t>
            </a:r>
          </a:p>
          <a:p>
            <a:pPr algn="ctr" eaLnBrk="1" hangingPunct="1">
              <a:spcBef>
                <a:spcPct val="0"/>
              </a:spcBef>
              <a:buFontTx/>
              <a:buNone/>
            </a:pPr>
            <a:r>
              <a:rPr lang="lt-LT" altLang="lt-LT" sz="4400" b="1" dirty="0">
                <a:solidFill>
                  <a:srgbClr val="000000"/>
                </a:solidFill>
                <a:latin typeface="Brush Script MT" panose="03060802040406070304" pitchFamily="66" charset="0"/>
              </a:rPr>
              <a:t>GERA  MOKYKLA</a:t>
            </a:r>
            <a:r>
              <a:rPr lang="en-US" altLang="lt-LT" sz="1800" dirty="0">
                <a:solidFill>
                  <a:srgbClr val="000000"/>
                </a:solidFill>
                <a:latin typeface="Candara" panose="020E0502030303020204" pitchFamily="34" charset="0"/>
              </a:rPr>
              <a:t> </a:t>
            </a:r>
            <a:endParaRPr lang="lt-LT" altLang="lt-LT" sz="1800" dirty="0">
              <a:solidFill>
                <a:srgbClr val="000000"/>
              </a:solidFill>
              <a:latin typeface="Candara" panose="020E0502030303020204" pitchFamily="34" charset="0"/>
            </a:endParaRPr>
          </a:p>
          <a:p>
            <a:pPr algn="ctr" eaLnBrk="1" hangingPunct="1">
              <a:spcBef>
                <a:spcPct val="0"/>
              </a:spcBef>
              <a:buFontTx/>
              <a:buNone/>
            </a:pPr>
            <a:r>
              <a:rPr lang="lt-LT" altLang="lt-LT" sz="4000" dirty="0">
                <a:solidFill>
                  <a:srgbClr val="00B0F0"/>
                </a:solidFill>
                <a:latin typeface="Goudy Stout" panose="0202090407030B020401" pitchFamily="18" charset="0"/>
              </a:rPr>
              <a:t>GERA MOKYKLA</a:t>
            </a:r>
          </a:p>
          <a:p>
            <a:pPr algn="ctr" eaLnBrk="1" hangingPunct="1">
              <a:spcBef>
                <a:spcPct val="0"/>
              </a:spcBef>
              <a:buFontTx/>
              <a:buNone/>
            </a:pPr>
            <a:r>
              <a:rPr lang="lt-LT" altLang="lt-LT" sz="4400" b="1" dirty="0">
                <a:solidFill>
                  <a:srgbClr val="FF0000"/>
                </a:solidFill>
                <a:latin typeface="Bradley Hand ITC" panose="03070402050302030203" pitchFamily="66" charset="0"/>
              </a:rPr>
              <a:t>GERA MOKYKLA</a:t>
            </a:r>
            <a:endParaRPr lang="en-US" altLang="lt-LT" sz="4400" b="1" dirty="0">
              <a:solidFill>
                <a:srgbClr val="FF0000"/>
              </a:solidFill>
              <a:latin typeface="Bradley Hand ITC" panose="03070402050302030203" pitchFamily="66" charset="0"/>
            </a:endParaRPr>
          </a:p>
          <a:p>
            <a:pPr algn="ctr" eaLnBrk="1" hangingPunct="1">
              <a:spcBef>
                <a:spcPct val="0"/>
              </a:spcBef>
              <a:buFontTx/>
              <a:buNone/>
            </a:pPr>
            <a:r>
              <a:rPr lang="lt-LT" altLang="lt-LT" sz="4400" b="1" dirty="0">
                <a:solidFill>
                  <a:srgbClr val="AA6560"/>
                </a:solidFill>
                <a:latin typeface="Ravie" panose="04040805050809020602" pitchFamily="82" charset="0"/>
              </a:rPr>
              <a:t>GERA MOKYKLA</a:t>
            </a:r>
            <a:endParaRPr lang="en-US" altLang="lt-LT" sz="4400" b="1" dirty="0">
              <a:solidFill>
                <a:srgbClr val="AA6560"/>
              </a:solidFill>
              <a:latin typeface="Ravie" panose="04040805050809020602" pitchFamily="82" charset="0"/>
            </a:endParaRPr>
          </a:p>
          <a:p>
            <a:pPr algn="ctr" eaLnBrk="1" hangingPunct="1">
              <a:spcBef>
                <a:spcPct val="0"/>
              </a:spcBef>
              <a:buFontTx/>
              <a:buNone/>
            </a:pPr>
            <a:r>
              <a:rPr lang="en-US" altLang="lt-LT" sz="4400" b="1" dirty="0">
                <a:solidFill>
                  <a:srgbClr val="FF66CC"/>
                </a:solidFill>
                <a:latin typeface="Ravie" panose="04040805050809020602" pitchFamily="82" charset="0"/>
              </a:rPr>
              <a:t>…………….</a:t>
            </a:r>
            <a:endParaRPr lang="en-US" altLang="lt-LT" sz="3600" dirty="0">
              <a:solidFill>
                <a:srgbClr val="FF66CC"/>
              </a:solidFill>
              <a:latin typeface="Candara" panose="020E0502030303020204" pitchFamily="34" charset="0"/>
            </a:endParaRPr>
          </a:p>
        </p:txBody>
      </p:sp>
    </p:spTree>
    <p:extLst>
      <p:ext uri="{BB962C8B-B14F-4D97-AF65-F5344CB8AC3E}">
        <p14:creationId xmlns:p14="http://schemas.microsoft.com/office/powerpoint/2010/main" val="526439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247887"/>
            <a:ext cx="10515600" cy="5421854"/>
          </a:xfrm>
        </p:spPr>
        <p:txBody>
          <a:bodyPr>
            <a:normAutofit/>
          </a:bodyPr>
          <a:lstStyle/>
          <a:p>
            <a:pPr marL="0" indent="0" algn="ctr">
              <a:buNone/>
            </a:pPr>
            <a:r>
              <a:rPr lang="lt-LT" sz="4000" b="1" dirty="0" smtClean="0">
                <a:latin typeface="Times New Roman" panose="02020603050405020304" pitchFamily="18" charset="0"/>
                <a:ea typeface="Palemonas" panose="02030603060206020803" pitchFamily="18" charset="0"/>
                <a:cs typeface="Times New Roman" panose="02020603050405020304" pitchFamily="18" charset="0"/>
              </a:rPr>
              <a:t>„Man </a:t>
            </a:r>
            <a:r>
              <a:rPr lang="lt-LT" sz="4000" b="1" dirty="0">
                <a:latin typeface="Times New Roman" panose="02020603050405020304" pitchFamily="18" charset="0"/>
                <a:ea typeface="Palemonas" panose="02030603060206020803" pitchFamily="18" charset="0"/>
                <a:cs typeface="Times New Roman" panose="02020603050405020304" pitchFamily="18" charset="0"/>
              </a:rPr>
              <a:t>gera mokykla turėtų būti šiek tiek "</a:t>
            </a:r>
            <a:r>
              <a:rPr lang="lt-LT" sz="4000" b="1" dirty="0" err="1">
                <a:latin typeface="Times New Roman" panose="02020603050405020304" pitchFamily="18" charset="0"/>
                <a:ea typeface="Palemonas" panose="02030603060206020803" pitchFamily="18" charset="0"/>
                <a:cs typeface="Times New Roman" panose="02020603050405020304" pitchFamily="18" charset="0"/>
              </a:rPr>
              <a:t>crazy</a:t>
            </a:r>
            <a:r>
              <a:rPr lang="lt-LT" sz="4000" b="1" dirty="0">
                <a:latin typeface="Times New Roman" panose="02020603050405020304" pitchFamily="18" charset="0"/>
                <a:ea typeface="Palemonas" panose="02030603060206020803" pitchFamily="18" charset="0"/>
                <a:cs typeface="Times New Roman" panose="02020603050405020304" pitchFamily="18" charset="0"/>
              </a:rPr>
              <a:t>". Valtis. Su dviem užpakaliniais ratais ir viena priekine slide. Arba atvirkščiai. Arba su kojom. Su bure, arba marškiniais vietoj jos, arba skėčiu. Su sparnais. Arba dideliais pieštukais vietoj irklų. Arba su tinklais vietoj sparnų ir irklų. Su</a:t>
            </a:r>
            <a:r>
              <a:rPr lang="lt-LT" sz="4000" b="1" dirty="0" smtClean="0">
                <a:latin typeface="Times New Roman" panose="02020603050405020304" pitchFamily="18" charset="0"/>
                <a:ea typeface="Palemonas" panose="02030603060206020803" pitchFamily="18" charset="0"/>
                <a:cs typeface="Times New Roman" panose="02020603050405020304" pitchFamily="18" charset="0"/>
              </a:rPr>
              <a:t>...“</a:t>
            </a:r>
          </a:p>
          <a:p>
            <a:pPr marL="0" indent="0" algn="r">
              <a:buNone/>
            </a:pPr>
            <a:endParaRPr lang="lt-LT" sz="4000" b="1" dirty="0" smtClean="0">
              <a:latin typeface="Times New Roman" panose="02020603050405020304" pitchFamily="18" charset="0"/>
              <a:ea typeface="Palemonas" panose="02030603060206020803" pitchFamily="18" charset="0"/>
              <a:cs typeface="Times New Roman" panose="02020603050405020304" pitchFamily="18" charset="0"/>
            </a:endParaRPr>
          </a:p>
          <a:p>
            <a:pPr marL="0" indent="0" algn="r">
              <a:buNone/>
            </a:pPr>
            <a:r>
              <a:rPr lang="lt-LT" sz="4000" b="1" dirty="0" smtClean="0">
                <a:latin typeface="Times New Roman" panose="02020603050405020304" pitchFamily="18" charset="0"/>
                <a:ea typeface="Palemonas" panose="02030603060206020803" pitchFamily="18" charset="0"/>
                <a:cs typeface="Times New Roman" panose="02020603050405020304" pitchFamily="18" charset="0"/>
              </a:rPr>
              <a:t>dr. V. Vaicekauskienė</a:t>
            </a:r>
            <a:endParaRPr lang="lt-LT" sz="4000" b="1" dirty="0">
              <a:latin typeface="Times New Roman" panose="02020603050405020304" pitchFamily="18" charset="0"/>
              <a:ea typeface="Palemonas" panose="02030603060206020803" pitchFamily="18" charset="0"/>
              <a:cs typeface="Times New Roman" panose="02020603050405020304" pitchFamily="18" charset="0"/>
            </a:endParaRPr>
          </a:p>
        </p:txBody>
      </p:sp>
    </p:spTree>
    <p:extLst>
      <p:ext uri="{BB962C8B-B14F-4D97-AF65-F5344CB8AC3E}">
        <p14:creationId xmlns:p14="http://schemas.microsoft.com/office/powerpoint/2010/main" val="4286693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79" y="56044"/>
            <a:ext cx="9570721" cy="680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idx="4294967295"/>
          </p:nvPr>
        </p:nvSpPr>
        <p:spPr>
          <a:xfrm>
            <a:off x="2351088" y="549275"/>
            <a:ext cx="7772400" cy="431800"/>
          </a:xfrm>
        </p:spPr>
        <p:txBody>
          <a:bodyPr>
            <a:normAutofit fontScale="90000"/>
          </a:bodyPr>
          <a:lstStyle/>
          <a:p>
            <a:pPr eaLnBrk="1" hangingPunct="1"/>
            <a:endParaRPr lang="lt-LT" altLang="lt-LT" sz="3200" b="1">
              <a:solidFill>
                <a:srgbClr val="8C2480"/>
              </a:solidFill>
              <a:latin typeface="Palemonas" panose="02030603060206020803" pitchFamily="18" charset="0"/>
            </a:endParaRPr>
          </a:p>
        </p:txBody>
      </p:sp>
      <p:sp>
        <p:nvSpPr>
          <p:cNvPr id="5124" name="Rectangle 4"/>
          <p:cNvSpPr>
            <a:spLocks noGrp="1" noChangeArrowheads="1"/>
          </p:cNvSpPr>
          <p:nvPr>
            <p:ph type="subTitle" idx="4294967295"/>
          </p:nvPr>
        </p:nvSpPr>
        <p:spPr>
          <a:xfrm>
            <a:off x="2895600" y="3886200"/>
            <a:ext cx="6400800" cy="1752600"/>
          </a:xfrm>
        </p:spPr>
        <p:txBody>
          <a:bodyPr/>
          <a:lstStyle/>
          <a:p>
            <a:pPr marL="0" indent="0" algn="ctr">
              <a:buNone/>
            </a:pPr>
            <a:endParaRPr lang="lt-LT" altLang="lt-LT" smtClean="0"/>
          </a:p>
        </p:txBody>
      </p:sp>
    </p:spTree>
    <p:extLst>
      <p:ext uri="{BB962C8B-B14F-4D97-AF65-F5344CB8AC3E}">
        <p14:creationId xmlns:p14="http://schemas.microsoft.com/office/powerpoint/2010/main" val="1853587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102" y="118334"/>
            <a:ext cx="9562898" cy="6739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595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2711450" y="765176"/>
            <a:ext cx="7272338" cy="720725"/>
          </a:xfrm>
        </p:spPr>
        <p:txBody>
          <a:bodyPr>
            <a:normAutofit fontScale="90000"/>
          </a:bodyPr>
          <a:lstStyle/>
          <a:p>
            <a:pPr algn="ctr" eaLnBrk="1" hangingPunct="1"/>
            <a:r>
              <a:rPr lang="lt-LT" altLang="lt-LT" b="1" dirty="0" smtClean="0">
                <a:latin typeface="Palemonas" panose="02030603060206020803" pitchFamily="18" charset="0"/>
                <a:ea typeface="Palemonas" panose="02030603060206020803" pitchFamily="18" charset="0"/>
                <a:cs typeface="Palemonas" panose="02030603060206020803" pitchFamily="18" charset="0"/>
              </a:rPr>
              <a:t>ŠVIETIMO KOKYBĖS UŽTIKRINIMO MODELIS</a:t>
            </a:r>
          </a:p>
        </p:txBody>
      </p:sp>
      <p:sp>
        <p:nvSpPr>
          <p:cNvPr id="6147" name="Oval 3"/>
          <p:cNvSpPr>
            <a:spLocks noChangeArrowheads="1"/>
          </p:cNvSpPr>
          <p:nvPr/>
        </p:nvSpPr>
        <p:spPr bwMode="auto">
          <a:xfrm>
            <a:off x="2711450" y="4292601"/>
            <a:ext cx="2089150" cy="180181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KOKYBĖS </a:t>
            </a:r>
          </a:p>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GERINIMAS</a:t>
            </a:r>
          </a:p>
        </p:txBody>
      </p:sp>
      <p:sp>
        <p:nvSpPr>
          <p:cNvPr id="6148" name="Oval 4"/>
          <p:cNvSpPr>
            <a:spLocks noChangeArrowheads="1"/>
          </p:cNvSpPr>
          <p:nvPr/>
        </p:nvSpPr>
        <p:spPr bwMode="auto">
          <a:xfrm>
            <a:off x="7032625" y="4292601"/>
            <a:ext cx="2089150" cy="1801813"/>
          </a:xfrm>
          <a:prstGeom prst="ellipse">
            <a:avLst/>
          </a:prstGeom>
          <a:solidFill>
            <a:srgbClr val="FF0066"/>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KOKYBĖS </a:t>
            </a:r>
          </a:p>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VERTINIMAS</a:t>
            </a:r>
          </a:p>
        </p:txBody>
      </p:sp>
      <p:sp>
        <p:nvSpPr>
          <p:cNvPr id="6149" name="Oval 5"/>
          <p:cNvSpPr>
            <a:spLocks noChangeArrowheads="1"/>
          </p:cNvSpPr>
          <p:nvPr/>
        </p:nvSpPr>
        <p:spPr bwMode="auto">
          <a:xfrm>
            <a:off x="4943475" y="2133601"/>
            <a:ext cx="2089150" cy="1800225"/>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KOKYBĖS </a:t>
            </a:r>
          </a:p>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SAMPRATOS </a:t>
            </a:r>
          </a:p>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KŪRIMAS</a:t>
            </a:r>
          </a:p>
        </p:txBody>
      </p:sp>
      <p:sp>
        <p:nvSpPr>
          <p:cNvPr id="6150" name="Line 6"/>
          <p:cNvSpPr>
            <a:spLocks noChangeShapeType="1"/>
          </p:cNvSpPr>
          <p:nvPr/>
        </p:nvSpPr>
        <p:spPr bwMode="auto">
          <a:xfrm>
            <a:off x="6888164" y="3573463"/>
            <a:ext cx="1152525" cy="6477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6151" name="Line 7"/>
          <p:cNvSpPr>
            <a:spLocks noChangeShapeType="1"/>
          </p:cNvSpPr>
          <p:nvPr/>
        </p:nvSpPr>
        <p:spPr bwMode="auto">
          <a:xfrm rot="10995535" flipH="1">
            <a:off x="3932239" y="3508375"/>
            <a:ext cx="1082675" cy="7874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6152" name="Line 8"/>
          <p:cNvSpPr>
            <a:spLocks noChangeShapeType="1"/>
          </p:cNvSpPr>
          <p:nvPr/>
        </p:nvSpPr>
        <p:spPr bwMode="auto">
          <a:xfrm rot="10995535" flipH="1">
            <a:off x="4800601" y="5445125"/>
            <a:ext cx="2232025" cy="1397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6153" name="Line 9"/>
          <p:cNvSpPr>
            <a:spLocks noChangeShapeType="1"/>
          </p:cNvSpPr>
          <p:nvPr/>
        </p:nvSpPr>
        <p:spPr bwMode="auto">
          <a:xfrm rot="10995535" flipV="1">
            <a:off x="4438650" y="3862388"/>
            <a:ext cx="935038" cy="6477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6154" name="Line 10"/>
          <p:cNvSpPr>
            <a:spLocks noChangeShapeType="1"/>
          </p:cNvSpPr>
          <p:nvPr/>
        </p:nvSpPr>
        <p:spPr bwMode="auto">
          <a:xfrm rot="-10604465">
            <a:off x="6527801" y="3933825"/>
            <a:ext cx="936625" cy="42703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
        <p:nvSpPr>
          <p:cNvPr id="6155" name="Line 11"/>
          <p:cNvSpPr>
            <a:spLocks noChangeShapeType="1"/>
          </p:cNvSpPr>
          <p:nvPr/>
        </p:nvSpPr>
        <p:spPr bwMode="auto">
          <a:xfrm rot="10995535" flipV="1">
            <a:off x="4868863" y="5006976"/>
            <a:ext cx="2087562" cy="1444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t-LT"/>
          </a:p>
        </p:txBody>
      </p:sp>
    </p:spTree>
    <p:extLst>
      <p:ext uri="{BB962C8B-B14F-4D97-AF65-F5344CB8AC3E}">
        <p14:creationId xmlns:p14="http://schemas.microsoft.com/office/powerpoint/2010/main" val="2199998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latin typeface="Palemonas" panose="02030603060206020803" pitchFamily="18" charset="0"/>
                <a:ea typeface="Palemonas" panose="02030603060206020803" pitchFamily="18" charset="0"/>
              </a:rPr>
              <a:t>Kas nėra gera mokykla?</a:t>
            </a:r>
            <a:endParaRPr lang="lt-LT" b="1" dirty="0">
              <a:latin typeface="Palemonas" panose="02030603060206020803" pitchFamily="18" charset="0"/>
              <a:ea typeface="Palemonas" panose="02030603060206020803" pitchFamily="18" charset="0"/>
            </a:endParaRPr>
          </a:p>
        </p:txBody>
      </p:sp>
      <p:sp>
        <p:nvSpPr>
          <p:cNvPr id="3" name="Content Placeholder 2"/>
          <p:cNvSpPr>
            <a:spLocks noGrp="1"/>
          </p:cNvSpPr>
          <p:nvPr>
            <p:ph idx="1"/>
          </p:nvPr>
        </p:nvSpPr>
        <p:spPr>
          <a:xfrm>
            <a:off x="838200" y="1690688"/>
            <a:ext cx="10515600" cy="4660135"/>
          </a:xfrm>
        </p:spPr>
        <p:txBody>
          <a:bodyPr/>
          <a:lstStyle/>
          <a:p>
            <a:r>
              <a:rPr lang="lt-LT" b="1" dirty="0" smtClean="0">
                <a:latin typeface="Palemonas" panose="02030603060206020803" pitchFamily="18" charset="0"/>
                <a:ea typeface="Palemonas" panose="02030603060206020803" pitchFamily="18" charset="0"/>
              </a:rPr>
              <a:t>Mokykla be ilgalaikių projektų apjungiančių kelias disciplinas.</a:t>
            </a:r>
          </a:p>
          <a:p>
            <a:r>
              <a:rPr lang="lt-LT" b="1" dirty="0" smtClean="0">
                <a:latin typeface="Palemonas" panose="02030603060206020803" pitchFamily="18" charset="0"/>
                <a:ea typeface="Palemonas" panose="02030603060206020803" pitchFamily="18" charset="0"/>
              </a:rPr>
              <a:t>Mokykla be tyrinėjimų.</a:t>
            </a:r>
            <a:endParaRPr lang="en-US" b="1" dirty="0" smtClean="0">
              <a:latin typeface="Palemonas" panose="02030603060206020803" pitchFamily="18" charset="0"/>
              <a:ea typeface="Palemonas" panose="02030603060206020803" pitchFamily="18" charset="0"/>
            </a:endParaRPr>
          </a:p>
          <a:p>
            <a:r>
              <a:rPr lang="en-US" b="1" dirty="0" smtClean="0">
                <a:latin typeface="Palemonas" panose="02030603060206020803" pitchFamily="18" charset="0"/>
                <a:ea typeface="Palemonas" panose="02030603060206020803" pitchFamily="18" charset="0"/>
              </a:rPr>
              <a:t>Mokykla</a:t>
            </a:r>
            <a:r>
              <a:rPr lang="lt-LT" b="1" dirty="0" smtClean="0">
                <a:latin typeface="Palemonas" panose="02030603060206020803" pitchFamily="18" charset="0"/>
                <a:ea typeface="Palemonas" panose="02030603060206020803" pitchFamily="18" charset="0"/>
              </a:rPr>
              <a:t>, kuri</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rezultat</a:t>
            </a:r>
            <a:r>
              <a:rPr lang="lt-LT" b="1" dirty="0" smtClean="0">
                <a:latin typeface="Palemonas" panose="02030603060206020803" pitchFamily="18" charset="0"/>
                <a:ea typeface="Palemonas" panose="02030603060206020803" pitchFamily="18" charset="0"/>
              </a:rPr>
              <a:t>ą</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suvokia</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tik</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kaip</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balo</a:t>
            </a:r>
            <a:r>
              <a:rPr lang="en-US" b="1" dirty="0" smtClean="0">
                <a:latin typeface="Palemonas" panose="02030603060206020803" pitchFamily="18" charset="0"/>
                <a:ea typeface="Palemonas" panose="02030603060206020803" pitchFamily="18" charset="0"/>
              </a:rPr>
              <a:t> </a:t>
            </a:r>
            <a:r>
              <a:rPr lang="lt-LT" b="1" dirty="0" smtClean="0">
                <a:latin typeface="Palemonas" panose="02030603060206020803" pitchFamily="18" charset="0"/>
                <a:ea typeface="Palemonas" panose="02030603060206020803" pitchFamily="18" charset="0"/>
              </a:rPr>
              <a:t>vidurkį.</a:t>
            </a:r>
          </a:p>
          <a:p>
            <a:r>
              <a:rPr lang="lt-LT" b="1" dirty="0" smtClean="0">
                <a:latin typeface="Palemonas" panose="02030603060206020803" pitchFamily="18" charset="0"/>
                <a:ea typeface="Palemonas" panose="02030603060206020803" pitchFamily="18" charset="0"/>
              </a:rPr>
              <a:t>Mokykla, kaip A. Čechovo „žmogus futliare“.</a:t>
            </a:r>
          </a:p>
          <a:p>
            <a:r>
              <a:rPr lang="lt-LT" b="1" dirty="0" smtClean="0">
                <a:latin typeface="Palemonas" panose="02030603060206020803" pitchFamily="18" charset="0"/>
                <a:ea typeface="Palemonas" panose="02030603060206020803" pitchFamily="18" charset="0"/>
              </a:rPr>
              <a:t>Mokykla treniruojanti trumpalaikę atmintį, o ne formuojanti vertybių sistemą.</a:t>
            </a:r>
          </a:p>
          <a:p>
            <a:endParaRPr lang="lt-LT" b="1" dirty="0">
              <a:latin typeface="Palemonas" panose="02030603060206020803" pitchFamily="18" charset="0"/>
              <a:ea typeface="Palemonas" panose="02030603060206020803" pitchFamily="18" charset="0"/>
            </a:endParaRPr>
          </a:p>
        </p:txBody>
      </p:sp>
    </p:spTree>
    <p:extLst>
      <p:ext uri="{BB962C8B-B14F-4D97-AF65-F5344CB8AC3E}">
        <p14:creationId xmlns:p14="http://schemas.microsoft.com/office/powerpoint/2010/main" val="8369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ntraštė 1"/>
          <p:cNvSpPr>
            <a:spLocks noGrp="1"/>
          </p:cNvSpPr>
          <p:nvPr>
            <p:ph type="title"/>
          </p:nvPr>
        </p:nvSpPr>
        <p:spPr>
          <a:xfrm>
            <a:off x="2202657" y="620689"/>
            <a:ext cx="7786687" cy="561975"/>
          </a:xfrm>
        </p:spPr>
        <p:txBody>
          <a:bodyPr>
            <a:normAutofit fontScale="90000"/>
          </a:bodyPr>
          <a:lstStyle/>
          <a:p>
            <a:pPr algn="ctr"/>
            <a:r>
              <a:rPr lang="fi-FI" altLang="lt-LT" b="1" dirty="0" smtClean="0">
                <a:latin typeface="Palemonas" panose="02030603060206020803" pitchFamily="18" charset="0"/>
                <a:ea typeface="Palemonas" panose="02030603060206020803" pitchFamily="18" charset="0"/>
                <a:cs typeface="Palemonas" panose="02030603060206020803" pitchFamily="18" charset="0"/>
              </a:rPr>
              <a:t>LIETUVA 2030</a:t>
            </a:r>
            <a:br>
              <a:rPr lang="fi-FI" altLang="lt-LT" b="1" dirty="0" smtClean="0">
                <a:latin typeface="Palemonas" panose="02030603060206020803" pitchFamily="18" charset="0"/>
                <a:ea typeface="Palemonas" panose="02030603060206020803" pitchFamily="18" charset="0"/>
                <a:cs typeface="Palemonas" panose="02030603060206020803" pitchFamily="18" charset="0"/>
              </a:rPr>
            </a:br>
            <a:r>
              <a:rPr lang="fi-FI" altLang="lt-LT" sz="2400" b="1" dirty="0">
                <a:latin typeface="Palemonas" panose="02030603060206020803" pitchFamily="18" charset="0"/>
                <a:ea typeface="Palemonas" panose="02030603060206020803" pitchFamily="18" charset="0"/>
                <a:cs typeface="Palemonas" panose="02030603060206020803" pitchFamily="18" charset="0"/>
              </a:rPr>
              <a:t>(LRS 2012-05-15 d. nutarimas XI-2015)</a:t>
            </a:r>
            <a:endParaRPr lang="lt-LT" altLang="lt-LT" sz="2400" b="1" dirty="0">
              <a:latin typeface="Palemonas" panose="02030603060206020803" pitchFamily="18" charset="0"/>
              <a:ea typeface="Palemonas" panose="02030603060206020803" pitchFamily="18" charset="0"/>
              <a:cs typeface="Palemonas" panose="02030603060206020803" pitchFamily="18" charset="0"/>
            </a:endParaRPr>
          </a:p>
        </p:txBody>
      </p:sp>
      <p:sp>
        <p:nvSpPr>
          <p:cNvPr id="78851" name="Turinio vietos rezervavimo ženklas 2"/>
          <p:cNvSpPr>
            <a:spLocks noGrp="1"/>
          </p:cNvSpPr>
          <p:nvPr>
            <p:ph idx="1"/>
          </p:nvPr>
        </p:nvSpPr>
        <p:spPr>
          <a:xfrm>
            <a:off x="1330362" y="1635392"/>
            <a:ext cx="9531275" cy="4819196"/>
          </a:xfrm>
        </p:spPr>
        <p:txBody>
          <a:bodyPr>
            <a:normAutofit/>
          </a:bodyPr>
          <a:lstStyle/>
          <a:p>
            <a:r>
              <a:rPr lang="lt-LT" altLang="lt-LT" b="1" dirty="0" smtClean="0">
                <a:latin typeface="Palemonas" panose="02030603060206020803" pitchFamily="18" charset="0"/>
                <a:ea typeface="Palemonas" panose="02030603060206020803" pitchFamily="18" charset="0"/>
                <a:cs typeface="Palemonas" panose="02030603060206020803" pitchFamily="18" charset="0"/>
              </a:rPr>
              <a:t>ATVIRUMAS</a:t>
            </a:r>
            <a:r>
              <a:rPr lang="lt-LT" altLang="lt-LT" dirty="0" smtClean="0">
                <a:latin typeface="Palemonas" panose="02030603060206020803" pitchFamily="18" charset="0"/>
                <a:ea typeface="Palemonas" panose="02030603060206020803" pitchFamily="18" charset="0"/>
                <a:cs typeface="Palemonas" panose="02030603060206020803" pitchFamily="18" charset="0"/>
              </a:rPr>
              <a:t> –  kitokiam požiūriui, pozityvioms iniciatyvoms, dialogui, bendradarbiavimui, naujovėms.</a:t>
            </a:r>
          </a:p>
          <a:p>
            <a:endParaRPr lang="lt-LT" altLang="lt-LT" dirty="0" smtClean="0">
              <a:latin typeface="Palemonas" panose="02030603060206020803" pitchFamily="18" charset="0"/>
              <a:ea typeface="Palemonas" panose="02030603060206020803" pitchFamily="18" charset="0"/>
              <a:cs typeface="Palemonas" panose="02030603060206020803" pitchFamily="18" charset="0"/>
            </a:endParaRP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KŪRYBINGUMAS</a:t>
            </a:r>
            <a:r>
              <a:rPr lang="lt-LT" altLang="lt-LT" dirty="0" smtClean="0">
                <a:latin typeface="Palemonas" panose="02030603060206020803" pitchFamily="18" charset="0"/>
                <a:ea typeface="Palemonas" panose="02030603060206020803" pitchFamily="18" charset="0"/>
                <a:cs typeface="Palemonas" panose="02030603060206020803" pitchFamily="18" charset="0"/>
              </a:rPr>
              <a:t> –  generuojant vertingas idėjas ir jas įgyvendinant, iššūkius vertinant kaip naujas galimybes savo sėkmei kurti.</a:t>
            </a:r>
          </a:p>
          <a:p>
            <a:endParaRPr lang="lt-LT" altLang="lt-LT" dirty="0" smtClean="0">
              <a:latin typeface="Palemonas" panose="02030603060206020803" pitchFamily="18" charset="0"/>
              <a:ea typeface="Palemonas" panose="02030603060206020803" pitchFamily="18" charset="0"/>
              <a:cs typeface="Palemonas" panose="02030603060206020803" pitchFamily="18" charset="0"/>
            </a:endParaRP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ATSAKOMYBĖ </a:t>
            </a:r>
            <a:r>
              <a:rPr lang="lt-LT" altLang="lt-LT" dirty="0" smtClean="0">
                <a:latin typeface="Palemonas" panose="02030603060206020803" pitchFamily="18" charset="0"/>
                <a:ea typeface="Palemonas" panose="02030603060206020803" pitchFamily="18" charset="0"/>
                <a:cs typeface="Palemonas" panose="02030603060206020803" pitchFamily="18" charset="0"/>
              </a:rPr>
              <a:t>–  už savo veiksmus, moralumas, aktyvus rūpinimasis ne tik savimi, bet ir savo aplinka, bendruomene, savo šalimi.</a:t>
            </a:r>
          </a:p>
          <a:p>
            <a:endParaRPr lang="lt-LT" altLang="lt-LT" dirty="0" smtClean="0">
              <a:latin typeface="Palemonas" panose="02030603060206020803" pitchFamily="18" charset="0"/>
              <a:ea typeface="Palemonas" panose="02030603060206020803" pitchFamily="18" charset="0"/>
              <a:cs typeface="Palemonas" panose="02030603060206020803" pitchFamily="18" charset="0"/>
            </a:endParaRPr>
          </a:p>
        </p:txBody>
      </p:sp>
    </p:spTree>
    <p:extLst>
      <p:ext uri="{BB962C8B-B14F-4D97-AF65-F5344CB8AC3E}">
        <p14:creationId xmlns:p14="http://schemas.microsoft.com/office/powerpoint/2010/main" val="31507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fade">
                                      <p:cBhvr>
                                        <p:cTn id="7" dur="500"/>
                                        <p:tgtEl>
                                          <p:spTgt spid="788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8851">
                                            <p:txEl>
                                              <p:pRg st="2" end="2"/>
                                            </p:txEl>
                                          </p:spTgt>
                                        </p:tgtEl>
                                        <p:attrNameLst>
                                          <p:attrName>style.visibility</p:attrName>
                                        </p:attrNameLst>
                                      </p:cBhvr>
                                      <p:to>
                                        <p:strVal val="visible"/>
                                      </p:to>
                                    </p:set>
                                    <p:animEffect transition="in" filter="fade">
                                      <p:cBhvr>
                                        <p:cTn id="12" dur="500"/>
                                        <p:tgtEl>
                                          <p:spTgt spid="788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8851">
                                            <p:txEl>
                                              <p:pRg st="4" end="4"/>
                                            </p:txEl>
                                          </p:spTgt>
                                        </p:tgtEl>
                                        <p:attrNameLst>
                                          <p:attrName>style.visibility</p:attrName>
                                        </p:attrNameLst>
                                      </p:cBhvr>
                                      <p:to>
                                        <p:strVal val="visible"/>
                                      </p:to>
                                    </p:set>
                                    <p:animEffect transition="in" filter="fade">
                                      <p:cBhvr>
                                        <p:cTn id="17" dur="5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smtClean="0">
                <a:latin typeface="Palemonas" panose="02030603060206020803" pitchFamily="18" charset="0"/>
                <a:ea typeface="Palemonas" panose="02030603060206020803" pitchFamily="18" charset="0"/>
              </a:rPr>
              <a:t>Kas nėra gera mokykla?</a:t>
            </a:r>
            <a:endParaRPr lang="lt-LT" b="1" dirty="0">
              <a:latin typeface="Palemonas" panose="02030603060206020803" pitchFamily="18" charset="0"/>
              <a:ea typeface="Palemonas" panose="02030603060206020803" pitchFamily="18" charset="0"/>
            </a:endParaRPr>
          </a:p>
        </p:txBody>
      </p:sp>
      <p:sp>
        <p:nvSpPr>
          <p:cNvPr id="3" name="Content Placeholder 2"/>
          <p:cNvSpPr>
            <a:spLocks noGrp="1"/>
          </p:cNvSpPr>
          <p:nvPr>
            <p:ph idx="1"/>
          </p:nvPr>
        </p:nvSpPr>
        <p:spPr>
          <a:xfrm>
            <a:off x="838200" y="1690688"/>
            <a:ext cx="10515600" cy="4660135"/>
          </a:xfrm>
        </p:spPr>
        <p:txBody>
          <a:bodyPr/>
          <a:lstStyle/>
          <a:p>
            <a:r>
              <a:rPr lang="lt-LT" b="1" dirty="0" smtClean="0">
                <a:latin typeface="Palemonas" panose="02030603060206020803" pitchFamily="18" charset="0"/>
                <a:ea typeface="Palemonas" panose="02030603060206020803" pitchFamily="18" charset="0"/>
              </a:rPr>
              <a:t>Mokykla be ilgalaikių projektų apjungiančių kelias disciplinas.</a:t>
            </a:r>
          </a:p>
          <a:p>
            <a:r>
              <a:rPr lang="lt-LT" b="1" dirty="0" smtClean="0">
                <a:latin typeface="Palemonas" panose="02030603060206020803" pitchFamily="18" charset="0"/>
                <a:ea typeface="Palemonas" panose="02030603060206020803" pitchFamily="18" charset="0"/>
              </a:rPr>
              <a:t>Mokykla be tyrinėjimų.</a:t>
            </a:r>
            <a:endParaRPr lang="en-US" b="1" dirty="0" smtClean="0">
              <a:latin typeface="Palemonas" panose="02030603060206020803" pitchFamily="18" charset="0"/>
              <a:ea typeface="Palemonas" panose="02030603060206020803" pitchFamily="18" charset="0"/>
            </a:endParaRPr>
          </a:p>
          <a:p>
            <a:r>
              <a:rPr lang="en-US" b="1" dirty="0" smtClean="0">
                <a:latin typeface="Palemonas" panose="02030603060206020803" pitchFamily="18" charset="0"/>
                <a:ea typeface="Palemonas" panose="02030603060206020803" pitchFamily="18" charset="0"/>
              </a:rPr>
              <a:t>Mokykla</a:t>
            </a:r>
            <a:r>
              <a:rPr lang="lt-LT" b="1" dirty="0" smtClean="0">
                <a:latin typeface="Palemonas" panose="02030603060206020803" pitchFamily="18" charset="0"/>
                <a:ea typeface="Palemonas" panose="02030603060206020803" pitchFamily="18" charset="0"/>
              </a:rPr>
              <a:t>, kuri</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rezultat</a:t>
            </a:r>
            <a:r>
              <a:rPr lang="lt-LT" b="1" dirty="0" smtClean="0">
                <a:latin typeface="Palemonas" panose="02030603060206020803" pitchFamily="18" charset="0"/>
                <a:ea typeface="Palemonas" panose="02030603060206020803" pitchFamily="18" charset="0"/>
              </a:rPr>
              <a:t>ą</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suvokia</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tik</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kaip</a:t>
            </a:r>
            <a:r>
              <a:rPr lang="en-US" b="1" dirty="0" smtClean="0">
                <a:latin typeface="Palemonas" panose="02030603060206020803" pitchFamily="18" charset="0"/>
                <a:ea typeface="Palemonas" panose="02030603060206020803" pitchFamily="18" charset="0"/>
              </a:rPr>
              <a:t> </a:t>
            </a:r>
            <a:r>
              <a:rPr lang="en-US" b="1" dirty="0" err="1" smtClean="0">
                <a:latin typeface="Palemonas" panose="02030603060206020803" pitchFamily="18" charset="0"/>
                <a:ea typeface="Palemonas" panose="02030603060206020803" pitchFamily="18" charset="0"/>
              </a:rPr>
              <a:t>balo</a:t>
            </a:r>
            <a:r>
              <a:rPr lang="en-US" b="1" dirty="0" smtClean="0">
                <a:latin typeface="Palemonas" panose="02030603060206020803" pitchFamily="18" charset="0"/>
                <a:ea typeface="Palemonas" panose="02030603060206020803" pitchFamily="18" charset="0"/>
              </a:rPr>
              <a:t> </a:t>
            </a:r>
            <a:r>
              <a:rPr lang="lt-LT" b="1" dirty="0" smtClean="0">
                <a:latin typeface="Palemonas" panose="02030603060206020803" pitchFamily="18" charset="0"/>
                <a:ea typeface="Palemonas" panose="02030603060206020803" pitchFamily="18" charset="0"/>
              </a:rPr>
              <a:t>vidurkį.</a:t>
            </a:r>
          </a:p>
          <a:p>
            <a:r>
              <a:rPr lang="lt-LT" b="1" dirty="0" smtClean="0">
                <a:latin typeface="Palemonas" panose="02030603060206020803" pitchFamily="18" charset="0"/>
                <a:ea typeface="Palemonas" panose="02030603060206020803" pitchFamily="18" charset="0"/>
              </a:rPr>
              <a:t>Mokykla, kaip A. Čechovo „žmogus futliare“.</a:t>
            </a:r>
          </a:p>
          <a:p>
            <a:r>
              <a:rPr lang="lt-LT" b="1" dirty="0" smtClean="0">
                <a:latin typeface="Palemonas" panose="02030603060206020803" pitchFamily="18" charset="0"/>
                <a:ea typeface="Palemonas" panose="02030603060206020803" pitchFamily="18" charset="0"/>
              </a:rPr>
              <a:t>Mokykla treniruojanti trumpalaikę atmintį, o ne formuojanti vertybių sistemą.</a:t>
            </a:r>
          </a:p>
          <a:p>
            <a:r>
              <a:rPr lang="lt-LT" b="1" dirty="0" smtClean="0">
                <a:latin typeface="Palemonas" panose="02030603060206020803" pitchFamily="18" charset="0"/>
                <a:ea typeface="Palemonas" panose="02030603060206020803" pitchFamily="18" charset="0"/>
              </a:rPr>
              <a:t>Mokykla griežtai suorganizuota tik pagal principą 1x1x1x1x1x1</a:t>
            </a:r>
            <a:r>
              <a:rPr lang="en-US" b="1" dirty="0" smtClean="0">
                <a:latin typeface="Palemonas" panose="02030603060206020803" pitchFamily="18" charset="0"/>
                <a:ea typeface="Palemonas" panose="02030603060206020803" pitchFamily="18" charset="0"/>
              </a:rPr>
              <a:t>=1</a:t>
            </a:r>
            <a:endParaRPr lang="lt-LT" b="1" dirty="0" smtClean="0">
              <a:latin typeface="Palemonas" panose="02030603060206020803" pitchFamily="18" charset="0"/>
              <a:ea typeface="Palemonas" panose="02030603060206020803" pitchFamily="18" charset="0"/>
            </a:endParaRPr>
          </a:p>
          <a:p>
            <a:endParaRPr lang="lt-LT" b="1" dirty="0">
              <a:latin typeface="Palemonas" panose="02030603060206020803" pitchFamily="18" charset="0"/>
              <a:ea typeface="Palemonas" panose="02030603060206020803" pitchFamily="18" charset="0"/>
            </a:endParaRPr>
          </a:p>
        </p:txBody>
      </p:sp>
    </p:spTree>
    <p:extLst>
      <p:ext uri="{BB962C8B-B14F-4D97-AF65-F5344CB8AC3E}">
        <p14:creationId xmlns:p14="http://schemas.microsoft.com/office/powerpoint/2010/main" val="899997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ntraštė 1"/>
          <p:cNvSpPr>
            <a:spLocks noGrp="1"/>
          </p:cNvSpPr>
          <p:nvPr>
            <p:ph type="title" idx="4294967295"/>
          </p:nvPr>
        </p:nvSpPr>
        <p:spPr>
          <a:xfrm>
            <a:off x="2445629" y="146630"/>
            <a:ext cx="7786687" cy="905884"/>
          </a:xfrm>
        </p:spPr>
        <p:txBody>
          <a:bodyPr>
            <a:normAutofit fontScale="90000"/>
          </a:bodyPr>
          <a:lstStyle/>
          <a:p>
            <a:pPr algn="ctr"/>
            <a:r>
              <a:rPr lang="en-US" altLang="lt-LT" sz="3600" b="1" dirty="0" smtClean="0">
                <a:latin typeface="Palemonas" panose="02030603060206020803" pitchFamily="18" charset="0"/>
                <a:ea typeface="Palemonas" panose="02030603060206020803" pitchFamily="18" charset="0"/>
                <a:cs typeface="Palemonas" panose="02030603060206020803" pitchFamily="18" charset="0"/>
              </a:rPr>
              <a:t>PAGRINDINIAI PRINCIPAI</a:t>
            </a:r>
            <a:r>
              <a:rPr lang="lt-LT" altLang="lt-LT" sz="3600" b="1" dirty="0" smtClean="0">
                <a:latin typeface="Palemonas" panose="02030603060206020803" pitchFamily="18" charset="0"/>
                <a:ea typeface="Palemonas" panose="02030603060206020803" pitchFamily="18" charset="0"/>
                <a:cs typeface="Palemonas" panose="02030603060206020803" pitchFamily="18" charset="0"/>
              </a:rPr>
              <a:t/>
            </a:r>
            <a:br>
              <a:rPr lang="lt-LT" altLang="lt-LT" sz="3600" b="1" dirty="0" smtClean="0">
                <a:latin typeface="Palemonas" panose="02030603060206020803" pitchFamily="18" charset="0"/>
                <a:ea typeface="Palemonas" panose="02030603060206020803" pitchFamily="18" charset="0"/>
                <a:cs typeface="Palemonas" panose="02030603060206020803" pitchFamily="18" charset="0"/>
              </a:rPr>
            </a:br>
            <a:r>
              <a:rPr lang="lt-LT" altLang="lt-LT" sz="3600" b="1" dirty="0" smtClean="0">
                <a:latin typeface="Palemonas" panose="02030603060206020803" pitchFamily="18" charset="0"/>
                <a:ea typeface="Palemonas" panose="02030603060206020803" pitchFamily="18" charset="0"/>
                <a:cs typeface="Palemonas" panose="02030603060206020803" pitchFamily="18" charset="0"/>
              </a:rPr>
              <a:t>1x1x1x1x1x1</a:t>
            </a:r>
            <a:r>
              <a:rPr lang="en-US" altLang="lt-LT" sz="3600" b="1" dirty="0" smtClean="0">
                <a:latin typeface="Palemonas" panose="02030603060206020803" pitchFamily="18" charset="0"/>
                <a:ea typeface="Palemonas" panose="02030603060206020803" pitchFamily="18" charset="0"/>
                <a:cs typeface="Palemonas" panose="02030603060206020803" pitchFamily="18" charset="0"/>
              </a:rPr>
              <a:t>=1</a:t>
            </a:r>
            <a:endParaRPr lang="lt-LT" altLang="lt-LT" sz="3600" b="1" dirty="0" smtClean="0">
              <a:latin typeface="Palemonas" panose="02030603060206020803" pitchFamily="18" charset="0"/>
              <a:ea typeface="Palemonas" panose="02030603060206020803" pitchFamily="18" charset="0"/>
              <a:cs typeface="Palemonas" panose="02030603060206020803" pitchFamily="18" charset="0"/>
            </a:endParaRPr>
          </a:p>
        </p:txBody>
      </p:sp>
      <p:sp>
        <p:nvSpPr>
          <p:cNvPr id="21507" name="Turinio vietos rezervavimo ženklas 2"/>
          <p:cNvSpPr>
            <a:spLocks noGrp="1"/>
          </p:cNvSpPr>
          <p:nvPr>
            <p:ph idx="4294967295"/>
          </p:nvPr>
        </p:nvSpPr>
        <p:spPr>
          <a:xfrm>
            <a:off x="1981201" y="1052514"/>
            <a:ext cx="8435975" cy="5616575"/>
          </a:xfrm>
        </p:spPr>
        <p:txBody>
          <a:bodyPr/>
          <a:lstStyle/>
          <a:p>
            <a:pPr marL="0" indent="0">
              <a:buNone/>
            </a:pPr>
            <a:r>
              <a:rPr lang="lt-LT" altLang="lt-LT" dirty="0" smtClean="0"/>
              <a:t>   </a:t>
            </a:r>
            <a:r>
              <a:rPr lang="en-US" altLang="lt-LT" b="1" dirty="0">
                <a:latin typeface="Palemonas" panose="02030603060206020803" pitchFamily="18" charset="0"/>
                <a:ea typeface="Palemonas" panose="02030603060206020803" pitchFamily="18" charset="0"/>
                <a:cs typeface="Palemonas" panose="02030603060206020803" pitchFamily="18" charset="0"/>
              </a:rPr>
              <a:t>1</a:t>
            </a:r>
            <a:r>
              <a:rPr lang="en-US" altLang="lt-LT" sz="2400" dirty="0">
                <a:latin typeface="Palemonas" panose="02030603060206020803" pitchFamily="18" charset="0"/>
                <a:ea typeface="Palemonas" panose="02030603060206020803" pitchFamily="18" charset="0"/>
                <a:cs typeface="Palemonas" panose="02030603060206020803" pitchFamily="18" charset="0"/>
              </a:rPr>
              <a:t> mokytojas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priskiriamas</a:t>
            </a:r>
            <a:endParaRPr lang="lt-LT" altLang="lt-LT" sz="2400" dirty="0">
              <a:latin typeface="Palemonas" panose="02030603060206020803" pitchFamily="18" charset="0"/>
              <a:ea typeface="Palemonas" panose="02030603060206020803" pitchFamily="18" charset="0"/>
              <a:cs typeface="Palemonas" panose="02030603060206020803" pitchFamily="18" charset="0"/>
            </a:endParaRPr>
          </a:p>
          <a:p>
            <a:pPr marL="0" indent="0">
              <a:buNone/>
            </a:pPr>
            <a:r>
              <a:rPr lang="lt-LT" altLang="lt-LT" sz="2000" dirty="0">
                <a:latin typeface="Palemonas" panose="02030603060206020803" pitchFamily="18" charset="0"/>
                <a:ea typeface="Palemonas" panose="02030603060206020803" pitchFamily="18" charset="0"/>
                <a:cs typeface="Palemonas" panose="02030603060206020803" pitchFamily="18" charset="0"/>
              </a:rPr>
              <a:t>     x</a:t>
            </a:r>
            <a:endParaRPr lang="en-US" altLang="lt-LT" sz="2000" dirty="0">
              <a:latin typeface="Palemonas" panose="02030603060206020803" pitchFamily="18" charset="0"/>
              <a:ea typeface="Palemonas" panose="02030603060206020803" pitchFamily="18" charset="0"/>
              <a:cs typeface="Palemonas" panose="02030603060206020803" pitchFamily="18" charset="0"/>
            </a:endParaRPr>
          </a:p>
          <a:p>
            <a:pPr marL="0" indent="0">
              <a:buNone/>
            </a:pPr>
            <a:r>
              <a:rPr lang="lt-LT" altLang="lt-LT" b="1" dirty="0">
                <a:latin typeface="Palemonas" panose="02030603060206020803" pitchFamily="18" charset="0"/>
                <a:ea typeface="Palemonas" panose="02030603060206020803" pitchFamily="18" charset="0"/>
                <a:cs typeface="Palemonas" panose="02030603060206020803" pitchFamily="18" charset="0"/>
              </a:rPr>
              <a:t>   </a:t>
            </a:r>
            <a:r>
              <a:rPr lang="en-US" altLang="lt-LT" b="1" dirty="0">
                <a:latin typeface="Palemonas" panose="02030603060206020803" pitchFamily="18" charset="0"/>
                <a:ea typeface="Palemonas" panose="02030603060206020803" pitchFamily="18" charset="0"/>
                <a:cs typeface="Palemonas" panose="02030603060206020803" pitchFamily="18" charset="0"/>
              </a:rPr>
              <a:t>1</a:t>
            </a:r>
            <a:r>
              <a:rPr lang="en-US"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klasei</a:t>
            </a:r>
            <a:r>
              <a:rPr lang="en-US"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kuriai</a:t>
            </a:r>
            <a:r>
              <a:rPr lang="en-US" altLang="lt-LT" sz="2400" dirty="0">
                <a:latin typeface="Palemonas" panose="02030603060206020803" pitchFamily="18" charset="0"/>
                <a:ea typeface="Palemonas" panose="02030603060206020803" pitchFamily="18" charset="0"/>
                <a:cs typeface="Palemonas" panose="02030603060206020803" pitchFamily="18" charset="0"/>
              </a:rPr>
              <a:t> d</a:t>
            </a:r>
            <a:r>
              <a:rPr lang="lt-LT" altLang="lt-LT" sz="2400" dirty="0">
                <a:latin typeface="Palemonas" panose="02030603060206020803" pitchFamily="18" charset="0"/>
                <a:ea typeface="Palemonas" panose="02030603060206020803" pitchFamily="18" charset="0"/>
                <a:cs typeface="Palemonas" panose="02030603060206020803" pitchFamily="18" charset="0"/>
              </a:rPr>
              <a:t>ėsto</a:t>
            </a: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lt-LT" altLang="lt-LT" sz="2000" dirty="0">
                <a:latin typeface="Palemonas" panose="02030603060206020803" pitchFamily="18" charset="0"/>
                <a:ea typeface="Palemonas" panose="02030603060206020803" pitchFamily="18" charset="0"/>
                <a:cs typeface="Palemonas" panose="02030603060206020803" pitchFamily="18" charset="0"/>
              </a:rPr>
              <a:t>x</a:t>
            </a: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b="1" dirty="0">
                <a:latin typeface="Palemonas" panose="02030603060206020803" pitchFamily="18" charset="0"/>
                <a:ea typeface="Palemonas" panose="02030603060206020803" pitchFamily="18" charset="0"/>
                <a:cs typeface="Palemonas" panose="02030603060206020803" pitchFamily="18" charset="0"/>
              </a:rPr>
              <a:t>1</a:t>
            </a:r>
            <a:r>
              <a:rPr lang="en-US" altLang="lt-LT" dirty="0">
                <a:latin typeface="Palemonas" panose="02030603060206020803" pitchFamily="18" charset="0"/>
                <a:ea typeface="Palemonas" panose="02030603060206020803" pitchFamily="18" charset="0"/>
                <a:cs typeface="Palemonas" panose="02030603060206020803" pitchFamily="18" charset="0"/>
              </a:rPr>
              <a:t>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mokom</a:t>
            </a:r>
            <a:r>
              <a:rPr lang="lt-LT" altLang="lt-LT" sz="2400" dirty="0" err="1">
                <a:latin typeface="Palemonas" panose="02030603060206020803" pitchFamily="18" charset="0"/>
                <a:ea typeface="Palemonas" panose="02030603060206020803" pitchFamily="18" charset="0"/>
                <a:cs typeface="Palemonas" panose="02030603060206020803" pitchFamily="18" charset="0"/>
              </a:rPr>
              <a:t>ąjį</a:t>
            </a:r>
            <a:r>
              <a:rPr lang="lt-LT" altLang="lt-LT" sz="2400" dirty="0">
                <a:latin typeface="Palemonas" panose="02030603060206020803" pitchFamily="18" charset="0"/>
                <a:ea typeface="Palemonas" panose="02030603060206020803" pitchFamily="18" charset="0"/>
                <a:cs typeface="Palemonas" panose="02030603060206020803" pitchFamily="18" charset="0"/>
              </a:rPr>
              <a:t> dalyką, per</a:t>
            </a: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lt-LT" altLang="lt-LT" sz="2000" dirty="0">
                <a:latin typeface="Palemonas" panose="02030603060206020803" pitchFamily="18" charset="0"/>
                <a:ea typeface="Palemonas" panose="02030603060206020803" pitchFamily="18" charset="0"/>
                <a:cs typeface="Palemonas" panose="02030603060206020803" pitchFamily="18" charset="0"/>
              </a:rPr>
              <a:t>x </a:t>
            </a: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b="1" dirty="0">
                <a:latin typeface="Palemonas" panose="02030603060206020803" pitchFamily="18" charset="0"/>
                <a:ea typeface="Palemonas" panose="02030603060206020803" pitchFamily="18" charset="0"/>
                <a:cs typeface="Palemonas" panose="02030603060206020803" pitchFamily="18" charset="0"/>
              </a:rPr>
              <a:t>1</a:t>
            </a:r>
            <a:r>
              <a:rPr lang="en-US" altLang="lt-LT" sz="2400" dirty="0">
                <a:latin typeface="Palemonas" panose="02030603060206020803" pitchFamily="18" charset="0"/>
                <a:ea typeface="Palemonas" panose="02030603060206020803" pitchFamily="18" charset="0"/>
                <a:cs typeface="Palemonas" panose="02030603060206020803" pitchFamily="18" charset="0"/>
              </a:rPr>
              <a:t> </a:t>
            </a:r>
            <a:r>
              <a:rPr lang="lt-LT" altLang="lt-LT" sz="2400" dirty="0">
                <a:latin typeface="Palemonas" panose="02030603060206020803" pitchFamily="18" charset="0"/>
                <a:ea typeface="Palemonas" panose="02030603060206020803" pitchFamily="18" charset="0"/>
                <a:cs typeface="Palemonas" panose="02030603060206020803" pitchFamily="18" charset="0"/>
              </a:rPr>
              <a:t>pamoką (trunkančią </a:t>
            </a:r>
            <a:r>
              <a:rPr lang="en-US" altLang="lt-LT" sz="2400" dirty="0">
                <a:latin typeface="Palemonas" panose="02030603060206020803" pitchFamily="18" charset="0"/>
                <a:ea typeface="Palemonas" panose="02030603060206020803" pitchFamily="18" charset="0"/>
                <a:cs typeface="Palemonas" panose="02030603060206020803" pitchFamily="18" charset="0"/>
              </a:rPr>
              <a:t>45 min);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vyrauja</a:t>
            </a:r>
            <a:endParaRPr lang="lt-LT" altLang="lt-LT" sz="2400" dirty="0">
              <a:latin typeface="Palemonas" panose="02030603060206020803" pitchFamily="18" charset="0"/>
              <a:ea typeface="Palemonas" panose="02030603060206020803" pitchFamily="18" charset="0"/>
              <a:cs typeface="Palemonas" panose="02030603060206020803" pitchFamily="18" charset="0"/>
            </a:endParaRP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lt-LT" altLang="lt-LT" sz="2000" dirty="0">
                <a:latin typeface="Palemonas" panose="02030603060206020803" pitchFamily="18" charset="0"/>
                <a:ea typeface="Palemonas" panose="02030603060206020803" pitchFamily="18" charset="0"/>
                <a:cs typeface="Palemonas" panose="02030603060206020803" pitchFamily="18" charset="0"/>
              </a:rPr>
              <a:t>x  </a:t>
            </a:r>
            <a:r>
              <a:rPr lang="lt-LT" altLang="lt-LT" sz="2400" dirty="0">
                <a:latin typeface="Palemonas" panose="02030603060206020803" pitchFamily="18" charset="0"/>
                <a:ea typeface="Palemonas" panose="02030603060206020803" pitchFamily="18" charset="0"/>
                <a:cs typeface="Palemonas" panose="02030603060206020803" pitchFamily="18" charset="0"/>
              </a:rPr>
              <a:t> </a:t>
            </a:r>
            <a:endParaRPr lang="en-US" altLang="lt-LT" sz="2400" dirty="0">
              <a:latin typeface="Palemonas" panose="02030603060206020803" pitchFamily="18" charset="0"/>
              <a:ea typeface="Palemonas" panose="02030603060206020803" pitchFamily="18" charset="0"/>
              <a:cs typeface="Palemonas" panose="02030603060206020803" pitchFamily="18" charset="0"/>
            </a:endParaRP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b="1" dirty="0">
                <a:latin typeface="Palemonas" panose="02030603060206020803" pitchFamily="18" charset="0"/>
                <a:ea typeface="Palemonas" panose="02030603060206020803" pitchFamily="18" charset="0"/>
                <a:cs typeface="Palemonas" panose="02030603060206020803" pitchFamily="18" charset="0"/>
              </a:rPr>
              <a:t>1</a:t>
            </a:r>
            <a:r>
              <a:rPr lang="en-US"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pagrindinis</a:t>
            </a:r>
            <a:r>
              <a:rPr lang="en-US" altLang="lt-LT" sz="2400" dirty="0">
                <a:latin typeface="Palemonas" panose="02030603060206020803" pitchFamily="18" charset="0"/>
                <a:ea typeface="Palemonas" panose="02030603060206020803" pitchFamily="18" charset="0"/>
                <a:cs typeface="Palemonas" panose="02030603060206020803" pitchFamily="18" charset="0"/>
              </a:rPr>
              <a:t> </a:t>
            </a:r>
            <a:r>
              <a:rPr lang="en-US" altLang="lt-LT" sz="2400" dirty="0" err="1">
                <a:latin typeface="Palemonas" panose="02030603060206020803" pitchFamily="18" charset="0"/>
                <a:ea typeface="Palemonas" panose="02030603060206020803" pitchFamily="18" charset="0"/>
                <a:cs typeface="Palemonas" panose="02030603060206020803" pitchFamily="18" charset="0"/>
              </a:rPr>
              <a:t>metodas</a:t>
            </a:r>
            <a:r>
              <a:rPr lang="en-US" altLang="lt-LT" sz="2400" dirty="0">
                <a:latin typeface="Palemonas" panose="02030603060206020803" pitchFamily="18" charset="0"/>
                <a:ea typeface="Palemonas" panose="02030603060206020803" pitchFamily="18" charset="0"/>
                <a:cs typeface="Palemonas" panose="02030603060206020803" pitchFamily="18" charset="0"/>
              </a:rPr>
              <a:t> (da</a:t>
            </a:r>
            <a:r>
              <a:rPr lang="lt-LT" altLang="lt-LT" sz="2400" dirty="0" err="1">
                <a:latin typeface="Palemonas" panose="02030603060206020803" pitchFamily="18" charset="0"/>
                <a:ea typeface="Palemonas" panose="02030603060206020803" pitchFamily="18" charset="0"/>
                <a:cs typeface="Palemonas" panose="02030603060206020803" pitchFamily="18" charset="0"/>
              </a:rPr>
              <a:t>žniausiai-paskaita)</a:t>
            </a:r>
            <a:r>
              <a:rPr lang="lt-LT" altLang="lt-LT" sz="2400" dirty="0">
                <a:latin typeface="Palemonas" panose="02030603060206020803" pitchFamily="18" charset="0"/>
                <a:ea typeface="Palemonas" panose="02030603060206020803" pitchFamily="18" charset="0"/>
                <a:cs typeface="Palemonas" panose="02030603060206020803" pitchFamily="18" charset="0"/>
              </a:rPr>
              <a:t> ir išdėsčius medžiagą, mokiniai dažniausiai vertinami remiantis  </a:t>
            </a:r>
          </a:p>
          <a:p>
            <a:pPr marL="0" indent="0">
              <a:buNone/>
            </a:pPr>
            <a:r>
              <a:rPr lang="lt-LT" altLang="lt-LT" sz="2400" dirty="0">
                <a:latin typeface="Palemonas" panose="02030603060206020803" pitchFamily="18" charset="0"/>
                <a:ea typeface="Palemonas" panose="02030603060206020803" pitchFamily="18" charset="0"/>
                <a:cs typeface="Palemonas" panose="02030603060206020803" pitchFamily="18" charset="0"/>
              </a:rPr>
              <a:t>    </a:t>
            </a:r>
            <a:r>
              <a:rPr lang="lt-LT" altLang="lt-LT" sz="2000" dirty="0">
                <a:latin typeface="Palemonas" panose="02030603060206020803" pitchFamily="18" charset="0"/>
                <a:ea typeface="Palemonas" panose="02030603060206020803" pitchFamily="18" charset="0"/>
                <a:cs typeface="Palemonas" panose="02030603060206020803" pitchFamily="18" charset="0"/>
              </a:rPr>
              <a:t>x</a:t>
            </a:r>
          </a:p>
          <a:p>
            <a:pPr marL="0" indent="0">
              <a:buNone/>
            </a:pPr>
            <a:r>
              <a:rPr lang="lt-LT" altLang="lt-LT" dirty="0" smtClean="0">
                <a:latin typeface="Palemonas" panose="02030603060206020803" pitchFamily="18" charset="0"/>
                <a:ea typeface="Palemonas" panose="02030603060206020803" pitchFamily="18" charset="0"/>
                <a:cs typeface="Palemonas" panose="02030603060206020803" pitchFamily="18" charset="0"/>
              </a:rPr>
              <a:t>  </a:t>
            </a:r>
            <a:r>
              <a:rPr lang="en-US" altLang="lt-LT" b="1" dirty="0">
                <a:latin typeface="Palemonas" panose="02030603060206020803" pitchFamily="18" charset="0"/>
                <a:ea typeface="Palemonas" panose="02030603060206020803" pitchFamily="18" charset="0"/>
                <a:cs typeface="Palemonas" panose="02030603060206020803" pitchFamily="18" charset="0"/>
              </a:rPr>
              <a:t>1 </a:t>
            </a:r>
            <a:r>
              <a:rPr lang="en-US" altLang="lt-LT" sz="2400" dirty="0">
                <a:latin typeface="Palemonas" panose="02030603060206020803" pitchFamily="18" charset="0"/>
                <a:ea typeface="Palemonas" panose="02030603060206020803" pitchFamily="18" charset="0"/>
                <a:cs typeface="Palemonas" panose="02030603060206020803" pitchFamily="18" charset="0"/>
              </a:rPr>
              <a:t>b</a:t>
            </a:r>
            <a:r>
              <a:rPr lang="lt-LT" altLang="lt-LT" sz="2400" dirty="0" err="1">
                <a:latin typeface="Palemonas" panose="02030603060206020803" pitchFamily="18" charset="0"/>
                <a:ea typeface="Palemonas" panose="02030603060206020803" pitchFamily="18" charset="0"/>
                <a:cs typeface="Palemonas" panose="02030603060206020803" pitchFamily="18" charset="0"/>
              </a:rPr>
              <a:t>ūdu</a:t>
            </a:r>
            <a:r>
              <a:rPr lang="lt-LT" altLang="lt-LT" sz="2400" dirty="0">
                <a:latin typeface="Palemonas" panose="02030603060206020803" pitchFamily="18" charset="0"/>
                <a:ea typeface="Palemonas" panose="02030603060206020803" pitchFamily="18" charset="0"/>
                <a:cs typeface="Palemonas" panose="02030603060206020803" pitchFamily="18" charset="0"/>
              </a:rPr>
              <a:t> (dažniausiai tai būna testas)</a:t>
            </a:r>
          </a:p>
        </p:txBody>
      </p:sp>
    </p:spTree>
    <p:extLst>
      <p:ext uri="{BB962C8B-B14F-4D97-AF65-F5344CB8AC3E}">
        <p14:creationId xmlns:p14="http://schemas.microsoft.com/office/powerpoint/2010/main" val="319617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arn(inVertical)">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barn(inVertical)">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barn(inVertical)">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barn(inVertical)">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Effect transition="in" filter="barn(inVertical)">
                                      <p:cBhvr>
                                        <p:cTn id="27" dur="500"/>
                                        <p:tgtEl>
                                          <p:spTgt spid="215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1507">
                                            <p:txEl>
                                              <p:pRg st="5" end="5"/>
                                            </p:txEl>
                                          </p:spTgt>
                                        </p:tgtEl>
                                        <p:attrNameLst>
                                          <p:attrName>style.visibility</p:attrName>
                                        </p:attrNameLst>
                                      </p:cBhvr>
                                      <p:to>
                                        <p:strVal val="visible"/>
                                      </p:to>
                                    </p:set>
                                    <p:animEffect transition="in" filter="barn(inVertical)">
                                      <p:cBhvr>
                                        <p:cTn id="32" dur="500"/>
                                        <p:tgtEl>
                                          <p:spTgt spid="215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1507">
                                            <p:txEl>
                                              <p:pRg st="6" end="6"/>
                                            </p:txEl>
                                          </p:spTgt>
                                        </p:tgtEl>
                                        <p:attrNameLst>
                                          <p:attrName>style.visibility</p:attrName>
                                        </p:attrNameLst>
                                      </p:cBhvr>
                                      <p:to>
                                        <p:strVal val="visible"/>
                                      </p:to>
                                    </p:set>
                                    <p:animEffect transition="in" filter="barn(inVertical)">
                                      <p:cBhvr>
                                        <p:cTn id="37" dur="500"/>
                                        <p:tgtEl>
                                          <p:spTgt spid="2150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1507">
                                            <p:txEl>
                                              <p:pRg st="7" end="7"/>
                                            </p:txEl>
                                          </p:spTgt>
                                        </p:tgtEl>
                                        <p:attrNameLst>
                                          <p:attrName>style.visibility</p:attrName>
                                        </p:attrNameLst>
                                      </p:cBhvr>
                                      <p:to>
                                        <p:strVal val="visible"/>
                                      </p:to>
                                    </p:set>
                                    <p:animEffect transition="in" filter="barn(inVertical)">
                                      <p:cBhvr>
                                        <p:cTn id="42" dur="500"/>
                                        <p:tgtEl>
                                          <p:spTgt spid="2150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1507">
                                            <p:txEl>
                                              <p:pRg st="8" end="8"/>
                                            </p:txEl>
                                          </p:spTgt>
                                        </p:tgtEl>
                                        <p:attrNameLst>
                                          <p:attrName>style.visibility</p:attrName>
                                        </p:attrNameLst>
                                      </p:cBhvr>
                                      <p:to>
                                        <p:strVal val="visible"/>
                                      </p:to>
                                    </p:set>
                                    <p:animEffect transition="in" filter="barn(inVertical)">
                                      <p:cBhvr>
                                        <p:cTn id="47" dur="500"/>
                                        <p:tgtEl>
                                          <p:spTgt spid="2150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1507">
                                            <p:txEl>
                                              <p:pRg st="9" end="9"/>
                                            </p:txEl>
                                          </p:spTgt>
                                        </p:tgtEl>
                                        <p:attrNameLst>
                                          <p:attrName>style.visibility</p:attrName>
                                        </p:attrNameLst>
                                      </p:cBhvr>
                                      <p:to>
                                        <p:strVal val="visible"/>
                                      </p:to>
                                    </p:set>
                                    <p:animEffect transition="in" filter="barn(inVertical)">
                                      <p:cBhvr>
                                        <p:cTn id="52" dur="500"/>
                                        <p:tgtEl>
                                          <p:spTgt spid="2150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1507">
                                            <p:txEl>
                                              <p:pRg st="10" end="10"/>
                                            </p:txEl>
                                          </p:spTgt>
                                        </p:tgtEl>
                                        <p:attrNameLst>
                                          <p:attrName>style.visibility</p:attrName>
                                        </p:attrNameLst>
                                      </p:cBhvr>
                                      <p:to>
                                        <p:strVal val="visible"/>
                                      </p:to>
                                    </p:set>
                                    <p:animEffect transition="in" filter="barn(inVertical)">
                                      <p:cBhvr>
                                        <p:cTn id="57" dur="500"/>
                                        <p:tgtEl>
                                          <p:spTgt spid="2150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2166938" y="2154238"/>
            <a:ext cx="82089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chemeClr val="bg2"/>
              </a:buClr>
              <a:buFontTx/>
              <a:buNone/>
            </a:pPr>
            <a:endParaRPr lang="lt-LT" altLang="lt-LT" sz="3600">
              <a:latin typeface="Candara" panose="020E0502030303020204" pitchFamily="34" charset="0"/>
              <a:ea typeface="MS PGothic" panose="020B0600070205080204" pitchFamily="34" charset="-128"/>
            </a:endParaRPr>
          </a:p>
          <a:p>
            <a:pPr eaLnBrk="1" hangingPunct="1">
              <a:spcBef>
                <a:spcPct val="0"/>
              </a:spcBef>
              <a:buClr>
                <a:schemeClr val="bg2"/>
              </a:buClr>
              <a:buFont typeface="Wingdings" panose="05000000000000000000" pitchFamily="2" charset="2"/>
              <a:buChar char="q"/>
            </a:pPr>
            <a:endParaRPr lang="en-US" altLang="lt-LT" sz="3600">
              <a:latin typeface="Candara" panose="020E0502030303020204" pitchFamily="34" charset="0"/>
              <a:ea typeface="MS PGothic" panose="020B0600070205080204" pitchFamily="34" charset="-128"/>
            </a:endParaRPr>
          </a:p>
        </p:txBody>
      </p:sp>
      <p:sp>
        <p:nvSpPr>
          <p:cNvPr id="18435" name="Rectangle 12"/>
          <p:cNvSpPr>
            <a:spLocks noChangeArrowheads="1"/>
          </p:cNvSpPr>
          <p:nvPr/>
        </p:nvSpPr>
        <p:spPr bwMode="auto">
          <a:xfrm>
            <a:off x="5653089" y="2087563"/>
            <a:ext cx="11080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Char char="–"/>
            </a:pPr>
            <a:endParaRPr lang="de-DE" altLang="lt-LT" sz="2000">
              <a:solidFill>
                <a:srgbClr val="000000"/>
              </a:solidFill>
              <a:ea typeface="MS PGothic" panose="020B0600070205080204" pitchFamily="34" charset="-128"/>
            </a:endParaRP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7613" y="96819"/>
            <a:ext cx="9590642" cy="5348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4"/>
          <p:cNvSpPr txBox="1">
            <a:spLocks noChangeArrowheads="1"/>
          </p:cNvSpPr>
          <p:nvPr/>
        </p:nvSpPr>
        <p:spPr bwMode="auto">
          <a:xfrm>
            <a:off x="1931988" y="5445125"/>
            <a:ext cx="8736012" cy="1231900"/>
          </a:xfrm>
          <a:prstGeom prst="rect">
            <a:avLst/>
          </a:prstGeom>
          <a:noFill/>
          <a:ln>
            <a:noFill/>
          </a:ln>
          <a:effectLst>
            <a:prstShdw prst="shdw13" dist="53882" dir="13500000">
              <a:srgbClr val="808080"/>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ts val="3400"/>
              </a:lnSpc>
              <a:spcBef>
                <a:spcPct val="0"/>
              </a:spcBef>
              <a:spcAft>
                <a:spcPts val="1000"/>
              </a:spcAft>
              <a:buNone/>
            </a:pPr>
            <a:r>
              <a:rPr lang="lt-LT" altLang="lt-LT" sz="2400" b="1">
                <a:solidFill>
                  <a:srgbClr val="000000"/>
                </a:solidFill>
                <a:ea typeface="MS PGothic" panose="020B0600070205080204" pitchFamily="34" charset="-128"/>
                <a:cs typeface="Arial" panose="020B0604020202020204" pitchFamily="34" charset="0"/>
              </a:rPr>
              <a:t>Visi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o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aties amžiaus mokiniai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uo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ačiu metu, mokomi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o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aties mokytojo,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oje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ačioje patalpoje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omis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ačiomis priemonėmis turi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aip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at gerai pasiekti </a:t>
            </a:r>
            <a:r>
              <a:rPr lang="lt-LT" altLang="lt-LT" sz="2400" b="1">
                <a:solidFill>
                  <a:srgbClr val="FF0000"/>
                </a:solidFill>
                <a:ea typeface="MS PGothic" panose="020B0600070205080204" pitchFamily="34" charset="-128"/>
                <a:cs typeface="Arial" panose="020B0604020202020204" pitchFamily="34" charset="0"/>
              </a:rPr>
              <a:t>t</a:t>
            </a:r>
            <a:r>
              <a:rPr lang="lt-LT" altLang="lt-LT" sz="2400" b="1">
                <a:solidFill>
                  <a:srgbClr val="000000"/>
                </a:solidFill>
                <a:ea typeface="MS PGothic" panose="020B0600070205080204" pitchFamily="34" charset="-128"/>
                <a:cs typeface="Arial" panose="020B0604020202020204" pitchFamily="34" charset="0"/>
              </a:rPr>
              <a:t>ą </a:t>
            </a:r>
            <a:r>
              <a:rPr lang="lt-LT" altLang="lt-LT" sz="2400" b="1">
                <a:solidFill>
                  <a:srgbClr val="FF0000"/>
                </a:solidFill>
                <a:ea typeface="MS PGothic" panose="020B0600070205080204" pitchFamily="34" charset="-128"/>
                <a:cs typeface="Arial" panose="020B0604020202020204" pitchFamily="34" charset="0"/>
              </a:rPr>
              <a:t>p</a:t>
            </a:r>
            <a:r>
              <a:rPr lang="lt-LT" altLang="lt-LT" sz="2400" b="1">
                <a:solidFill>
                  <a:srgbClr val="000000"/>
                </a:solidFill>
                <a:ea typeface="MS PGothic" panose="020B0600070205080204" pitchFamily="34" charset="-128"/>
                <a:cs typeface="Arial" panose="020B0604020202020204" pitchFamily="34" charset="0"/>
              </a:rPr>
              <a:t>atį tikslą.</a:t>
            </a:r>
            <a:endParaRPr lang="de-DE" altLang="lt-LT" sz="2200" b="1">
              <a:solidFill>
                <a:srgbClr val="000000"/>
              </a:solidFill>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0397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2257425" y="230188"/>
            <a:ext cx="8229600" cy="774700"/>
          </a:xfrm>
        </p:spPr>
        <p:txBody>
          <a:bodyPr/>
          <a:lstStyle/>
          <a:p>
            <a:pPr algn="ctr"/>
            <a:r>
              <a:rPr lang="lt-LT" altLang="en-US" b="1" dirty="0" smtClean="0">
                <a:latin typeface="Candara" panose="020E0502030303020204" pitchFamily="34" charset="0"/>
              </a:rPr>
              <a:t>Tradicini</a:t>
            </a:r>
            <a:r>
              <a:rPr lang="en-US" altLang="en-US" b="1" dirty="0" smtClean="0">
                <a:latin typeface="Candara" panose="020E0502030303020204" pitchFamily="34" charset="0"/>
              </a:rPr>
              <a:t>s</a:t>
            </a:r>
            <a:r>
              <a:rPr lang="lt-LT" altLang="en-US" b="1" dirty="0" smtClean="0">
                <a:latin typeface="Candara" panose="020E0502030303020204" pitchFamily="34" charset="0"/>
              </a:rPr>
              <a:t> mokyklos modelis</a:t>
            </a:r>
          </a:p>
        </p:txBody>
      </p:sp>
      <p:sp>
        <p:nvSpPr>
          <p:cNvPr id="3075" name="Rectangle 3"/>
          <p:cNvSpPr>
            <a:spLocks noGrp="1" noChangeArrowheads="1"/>
          </p:cNvSpPr>
          <p:nvPr>
            <p:ph type="body" idx="4294967295"/>
          </p:nvPr>
        </p:nvSpPr>
        <p:spPr>
          <a:xfrm>
            <a:off x="479426" y="1673225"/>
            <a:ext cx="3168650" cy="4170362"/>
          </a:xfrm>
        </p:spPr>
        <p:txBody>
          <a:bodyPr>
            <a:normAutofit fontScale="92500" lnSpcReduction="20000"/>
          </a:bodyPr>
          <a:lstStyle/>
          <a:p>
            <a:pPr>
              <a:lnSpc>
                <a:spcPct val="90000"/>
              </a:lnSpc>
            </a:pPr>
            <a:r>
              <a:rPr lang="lt-LT" altLang="en-US" dirty="0" smtClean="0"/>
              <a:t>Planuoti</a:t>
            </a:r>
          </a:p>
          <a:p>
            <a:pPr>
              <a:lnSpc>
                <a:spcPct val="90000"/>
              </a:lnSpc>
            </a:pPr>
            <a:r>
              <a:rPr lang="lt-LT" altLang="en-US" dirty="0" smtClean="0"/>
              <a:t>Aprašyti</a:t>
            </a:r>
          </a:p>
          <a:p>
            <a:pPr>
              <a:lnSpc>
                <a:spcPct val="90000"/>
              </a:lnSpc>
            </a:pPr>
            <a:r>
              <a:rPr lang="lt-LT" altLang="en-US" dirty="0" smtClean="0"/>
              <a:t>Išmatuoti</a:t>
            </a:r>
          </a:p>
          <a:p>
            <a:pPr>
              <a:lnSpc>
                <a:spcPct val="90000"/>
              </a:lnSpc>
            </a:pPr>
            <a:r>
              <a:rPr lang="lt-LT" altLang="en-US" dirty="0" smtClean="0"/>
              <a:t>Klasifikuoti</a:t>
            </a:r>
          </a:p>
          <a:p>
            <a:pPr>
              <a:lnSpc>
                <a:spcPct val="90000"/>
              </a:lnSpc>
            </a:pPr>
            <a:r>
              <a:rPr lang="lt-LT" altLang="en-US" dirty="0" smtClean="0"/>
              <a:t>Skirstyti</a:t>
            </a:r>
          </a:p>
          <a:p>
            <a:pPr>
              <a:lnSpc>
                <a:spcPct val="90000"/>
              </a:lnSpc>
            </a:pPr>
            <a:r>
              <a:rPr lang="lt-LT" altLang="en-US" dirty="0" smtClean="0"/>
              <a:t>Organizuoti</a:t>
            </a:r>
          </a:p>
          <a:p>
            <a:pPr>
              <a:lnSpc>
                <a:spcPct val="90000"/>
              </a:lnSpc>
            </a:pPr>
            <a:r>
              <a:rPr lang="lt-LT" altLang="en-US" dirty="0" smtClean="0"/>
              <a:t>Stebėti</a:t>
            </a:r>
          </a:p>
          <a:p>
            <a:pPr>
              <a:lnSpc>
                <a:spcPct val="90000"/>
              </a:lnSpc>
            </a:pPr>
            <a:r>
              <a:rPr lang="lt-LT" altLang="en-US" dirty="0" smtClean="0"/>
              <a:t>Normalizuoti</a:t>
            </a:r>
          </a:p>
          <a:p>
            <a:pPr>
              <a:lnSpc>
                <a:spcPct val="90000"/>
              </a:lnSpc>
            </a:pPr>
            <a:r>
              <a:rPr lang="lt-LT" altLang="en-US" dirty="0" smtClean="0"/>
              <a:t>Drausminti</a:t>
            </a:r>
          </a:p>
          <a:p>
            <a:pPr>
              <a:lnSpc>
                <a:spcPct val="90000"/>
              </a:lnSpc>
            </a:pPr>
            <a:r>
              <a:rPr lang="lt-LT" altLang="en-US" dirty="0" smtClean="0"/>
              <a:t>Bausti</a:t>
            </a:r>
          </a:p>
        </p:txBody>
      </p:sp>
      <p:sp>
        <p:nvSpPr>
          <p:cNvPr id="3076" name="Text Box 4"/>
          <p:cNvSpPr txBox="1">
            <a:spLocks noChangeArrowheads="1"/>
          </p:cNvSpPr>
          <p:nvPr/>
        </p:nvSpPr>
        <p:spPr bwMode="auto">
          <a:xfrm>
            <a:off x="2063751" y="836613"/>
            <a:ext cx="7993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en-US" sz="1600" dirty="0">
                <a:latin typeface="Verdana" panose="020B0604030504040204" pitchFamily="34" charset="0"/>
              </a:rPr>
              <a:t>Žr.: </a:t>
            </a:r>
            <a:r>
              <a:rPr lang="lt-LT" altLang="en-US" sz="1600" dirty="0" err="1">
                <a:latin typeface="Verdana" panose="020B0604030504040204" pitchFamily="34" charset="0"/>
              </a:rPr>
              <a:t>Michel</a:t>
            </a:r>
            <a:r>
              <a:rPr lang="lt-LT" altLang="en-US" sz="1600" dirty="0">
                <a:latin typeface="Verdana" panose="020B0604030504040204" pitchFamily="34" charset="0"/>
              </a:rPr>
              <a:t> </a:t>
            </a:r>
            <a:r>
              <a:rPr lang="lt-LT" altLang="en-US" sz="1600" dirty="0" err="1">
                <a:latin typeface="Verdana" panose="020B0604030504040204" pitchFamily="34" charset="0"/>
              </a:rPr>
              <a:t>Foucault</a:t>
            </a:r>
            <a:r>
              <a:rPr lang="lt-LT" altLang="en-US" sz="1600" dirty="0">
                <a:latin typeface="Verdana" panose="020B0604030504040204" pitchFamily="34" charset="0"/>
              </a:rPr>
              <a:t> “Disciplinuoti ir bausti: kalėjimo gimimas”</a:t>
            </a:r>
          </a:p>
        </p:txBody>
      </p:sp>
      <p:pic>
        <p:nvPicPr>
          <p:cNvPr id="3077" name="Picture 6" descr="File:Panoptic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290" y="1452041"/>
            <a:ext cx="482917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ext Box 7"/>
          <p:cNvSpPr txBox="1">
            <a:spLocks noChangeArrowheads="1"/>
          </p:cNvSpPr>
          <p:nvPr/>
        </p:nvSpPr>
        <p:spPr bwMode="auto">
          <a:xfrm>
            <a:off x="7175501" y="6511925"/>
            <a:ext cx="3311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en-US" sz="1200">
                <a:latin typeface="Verdana" panose="020B0604030504040204" pitchFamily="34" charset="0"/>
              </a:rPr>
              <a:t>J.Bentham “Panopticon”, 1795</a:t>
            </a:r>
          </a:p>
        </p:txBody>
      </p:sp>
    </p:spTree>
    <p:extLst>
      <p:ext uri="{BB962C8B-B14F-4D97-AF65-F5344CB8AC3E}">
        <p14:creationId xmlns:p14="http://schemas.microsoft.com/office/powerpoint/2010/main" val="280487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81201" y="277814"/>
            <a:ext cx="8507413" cy="847725"/>
          </a:xfrm>
        </p:spPr>
        <p:txBody>
          <a:bodyPr>
            <a:normAutofit fontScale="90000"/>
          </a:bodyPr>
          <a:lstStyle/>
          <a:p>
            <a:pPr algn="ctr" eaLnBrk="1" hangingPunct="1"/>
            <a:r>
              <a:rPr lang="lt-LT" altLang="en-US" dirty="0" smtClean="0"/>
              <a:t>Kitokios erdvės kitokiai pedagogikai:</a:t>
            </a:r>
            <a:br>
              <a:rPr lang="lt-LT" altLang="en-US" dirty="0" smtClean="0"/>
            </a:br>
            <a:r>
              <a:rPr lang="lt-LT" altLang="en-US" sz="2400" dirty="0"/>
              <a:t>Australijos švietimo ministerijos rekomendacijos, 2005</a:t>
            </a:r>
            <a:endParaRPr lang="en-US" altLang="en-US" sz="24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8675" y="1341438"/>
            <a:ext cx="8066088" cy="530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4481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uuushh.files.wordpress.com/2011/06/110612_uuushh_d-school_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128" y="215153"/>
            <a:ext cx="9499003" cy="650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8757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19" y="129093"/>
            <a:ext cx="10036885" cy="6613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13500000" algn="ctr" rotWithShape="0">
                    <a:schemeClr val="bg2">
                      <a:alpha val="50000"/>
                    </a:schemeClr>
                  </a:outerShdw>
                </a:effectLst>
              </a14:hiddenEffects>
            </a:ext>
          </a:extLst>
        </p:spPr>
      </p:pic>
    </p:spTree>
    <p:extLst>
      <p:ext uri="{BB962C8B-B14F-4D97-AF65-F5344CB8AC3E}">
        <p14:creationId xmlns:p14="http://schemas.microsoft.com/office/powerpoint/2010/main" val="2475073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5464" y="107576"/>
            <a:ext cx="9391425" cy="6642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13500000" algn="ctr" rotWithShape="0">
                    <a:schemeClr val="bg2">
                      <a:alpha val="50000"/>
                    </a:schemeClr>
                  </a:outerShdw>
                </a:effectLst>
              </a14:hiddenEffects>
            </a:ext>
          </a:extLst>
        </p:spPr>
      </p:pic>
    </p:spTree>
    <p:extLst>
      <p:ext uri="{BB962C8B-B14F-4D97-AF65-F5344CB8AC3E}">
        <p14:creationId xmlns:p14="http://schemas.microsoft.com/office/powerpoint/2010/main" val="31360008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ntraštė 1"/>
          <p:cNvSpPr>
            <a:spLocks noGrp="1"/>
          </p:cNvSpPr>
          <p:nvPr>
            <p:ph type="title"/>
          </p:nvPr>
        </p:nvSpPr>
        <p:spPr>
          <a:xfrm>
            <a:off x="2430463" y="620714"/>
            <a:ext cx="7785100" cy="561975"/>
          </a:xfrm>
        </p:spPr>
        <p:txBody>
          <a:bodyPr>
            <a:normAutofit fontScale="90000"/>
          </a:bodyPr>
          <a:lstStyle/>
          <a:p>
            <a:pPr algn="ctr"/>
            <a:r>
              <a:rPr lang="lt-LT" altLang="lt-LT" b="1" dirty="0" smtClean="0">
                <a:latin typeface="Palemonas" panose="02030603060206020803" pitchFamily="18" charset="0"/>
                <a:ea typeface="Palemonas" panose="02030603060206020803" pitchFamily="18" charset="0"/>
                <a:cs typeface="Palemonas" panose="02030603060206020803" pitchFamily="18" charset="0"/>
              </a:rPr>
              <a:t>Geros mokyklos požymiai: sąrašas nebaigtinis</a:t>
            </a:r>
          </a:p>
        </p:txBody>
      </p:sp>
      <p:grpSp>
        <p:nvGrpSpPr>
          <p:cNvPr id="8195" name="Group 4"/>
          <p:cNvGrpSpPr>
            <a:grpSpLocks/>
          </p:cNvGrpSpPr>
          <p:nvPr/>
        </p:nvGrpSpPr>
        <p:grpSpPr bwMode="auto">
          <a:xfrm>
            <a:off x="3027364" y="1476375"/>
            <a:ext cx="6524625" cy="5265738"/>
            <a:chOff x="1403648" y="795149"/>
            <a:chExt cx="6525046" cy="5266037"/>
          </a:xfrm>
        </p:grpSpPr>
        <p:sp>
          <p:nvSpPr>
            <p:cNvPr id="6" name="Oval 5"/>
            <p:cNvSpPr/>
            <p:nvPr>
              <p:custDataLst>
                <p:tags r:id="rId1"/>
              </p:custDataLst>
            </p:nvPr>
          </p:nvSpPr>
          <p:spPr>
            <a:xfrm>
              <a:off x="3210340" y="2727247"/>
              <a:ext cx="1098621"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Profesionali lyderystė</a:t>
              </a:r>
              <a:endParaRPr lang="lt-LT" sz="1100" dirty="0">
                <a:solidFill>
                  <a:srgbClr val="4C413A"/>
                </a:solidFill>
                <a:latin typeface="Times New Roman" pitchFamily="18" charset="0"/>
                <a:cs typeface="Times New Roman" pitchFamily="18" charset="0"/>
              </a:endParaRPr>
            </a:p>
          </p:txBody>
        </p:sp>
        <p:sp>
          <p:nvSpPr>
            <p:cNvPr id="7" name="Oval 6"/>
            <p:cNvSpPr/>
            <p:nvPr>
              <p:custDataLst>
                <p:tags r:id="rId2"/>
              </p:custDataLst>
            </p:nvPr>
          </p:nvSpPr>
          <p:spPr>
            <a:xfrm>
              <a:off x="5875924" y="2101736"/>
              <a:ext cx="1097034"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Aukšta mokytojų kvalifikacija</a:t>
              </a:r>
              <a:endParaRPr lang="lt-LT" sz="1100" dirty="0">
                <a:solidFill>
                  <a:srgbClr val="4C413A"/>
                </a:solidFill>
                <a:latin typeface="Times New Roman" pitchFamily="18" charset="0"/>
                <a:cs typeface="Times New Roman" pitchFamily="18" charset="0"/>
              </a:endParaRPr>
            </a:p>
          </p:txBody>
        </p:sp>
        <p:sp>
          <p:nvSpPr>
            <p:cNvPr id="8" name="Oval 7"/>
            <p:cNvSpPr/>
            <p:nvPr>
              <p:custDataLst>
                <p:tags r:id="rId3"/>
              </p:custDataLst>
            </p:nvPr>
          </p:nvSpPr>
          <p:spPr>
            <a:xfrm>
              <a:off x="5091648" y="3636935"/>
              <a:ext cx="1098621"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Įsivertini</a:t>
              </a:r>
              <a:r>
                <a:rPr lang="lt-LT" sz="1100" noProof="1">
                  <a:solidFill>
                    <a:srgbClr val="4C413A"/>
                  </a:solidFill>
                  <a:latin typeface="Times New Roman" pitchFamily="18" charset="0"/>
                  <a:cs typeface="Times New Roman" pitchFamily="18" charset="0"/>
                </a:rPr>
                <a:t>mas</a:t>
              </a:r>
              <a:r>
                <a:rPr lang="lt-LT" sz="1100">
                  <a:solidFill>
                    <a:srgbClr val="4C413A"/>
                  </a:solidFill>
                  <a:latin typeface="Times New Roman" pitchFamily="18" charset="0"/>
                  <a:cs typeface="Times New Roman" pitchFamily="18" charset="0"/>
                </a:rPr>
                <a:t> ir grįžtamasis ryšys</a:t>
              </a:r>
              <a:endParaRPr lang="lt-LT" sz="1100" dirty="0">
                <a:solidFill>
                  <a:srgbClr val="4C413A"/>
                </a:solidFill>
                <a:latin typeface="Times New Roman" pitchFamily="18" charset="0"/>
                <a:cs typeface="Times New Roman" pitchFamily="18" charset="0"/>
              </a:endParaRPr>
            </a:p>
          </p:txBody>
        </p:sp>
        <p:sp>
          <p:nvSpPr>
            <p:cNvPr id="9" name="Oval 8"/>
            <p:cNvSpPr/>
            <p:nvPr>
              <p:custDataLst>
                <p:tags r:id="rId4"/>
              </p:custDataLst>
            </p:nvPr>
          </p:nvSpPr>
          <p:spPr>
            <a:xfrm>
              <a:off x="4904311" y="1658798"/>
              <a:ext cx="1097034"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Efektyvi vadyba</a:t>
              </a:r>
              <a:endParaRPr lang="lt-LT" sz="1100" dirty="0">
                <a:solidFill>
                  <a:srgbClr val="4C413A"/>
                </a:solidFill>
                <a:latin typeface="Times New Roman" pitchFamily="18" charset="0"/>
                <a:cs typeface="Times New Roman" pitchFamily="18" charset="0"/>
              </a:endParaRPr>
            </a:p>
          </p:txBody>
        </p:sp>
        <p:sp>
          <p:nvSpPr>
            <p:cNvPr id="10" name="Oval 9"/>
            <p:cNvSpPr/>
            <p:nvPr>
              <p:custDataLst>
                <p:tags r:id="rId5"/>
              </p:custDataLst>
            </p:nvPr>
          </p:nvSpPr>
          <p:spPr>
            <a:xfrm>
              <a:off x="3242092" y="4641880"/>
              <a:ext cx="1097033"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Nuolatinis profesinis tobulėjimas</a:t>
              </a:r>
              <a:endParaRPr lang="lt-LT" sz="1100" dirty="0">
                <a:solidFill>
                  <a:srgbClr val="4C413A"/>
                </a:solidFill>
                <a:latin typeface="Times New Roman" pitchFamily="18" charset="0"/>
                <a:cs typeface="Times New Roman" pitchFamily="18" charset="0"/>
              </a:endParaRPr>
            </a:p>
          </p:txBody>
        </p:sp>
        <p:sp>
          <p:nvSpPr>
            <p:cNvPr id="11" name="Oval 10"/>
            <p:cNvSpPr/>
            <p:nvPr>
              <p:custDataLst>
                <p:tags r:id="rId6"/>
              </p:custDataLst>
            </p:nvPr>
          </p:nvSpPr>
          <p:spPr>
            <a:xfrm>
              <a:off x="1403648" y="2562137"/>
              <a:ext cx="1097033"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Įvairios, kūrybiškai organizuotos pamokos</a:t>
              </a:r>
              <a:endParaRPr lang="lt-LT" sz="1100" dirty="0">
                <a:solidFill>
                  <a:srgbClr val="4C413A"/>
                </a:solidFill>
                <a:latin typeface="Times New Roman" pitchFamily="18" charset="0"/>
                <a:cs typeface="Times New Roman" pitchFamily="18" charset="0"/>
              </a:endParaRPr>
            </a:p>
          </p:txBody>
        </p:sp>
        <p:sp>
          <p:nvSpPr>
            <p:cNvPr id="12" name="Oval 11"/>
            <p:cNvSpPr/>
            <p:nvPr>
              <p:custDataLst>
                <p:tags r:id="rId7"/>
              </p:custDataLst>
            </p:nvPr>
          </p:nvSpPr>
          <p:spPr>
            <a:xfrm>
              <a:off x="4183539" y="3165422"/>
              <a:ext cx="1097034"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Aiški vizija ir tikslai</a:t>
              </a:r>
              <a:endParaRPr lang="lt-LT" sz="1100" dirty="0">
                <a:solidFill>
                  <a:srgbClr val="4C413A"/>
                </a:solidFill>
                <a:latin typeface="Times New Roman" pitchFamily="18" charset="0"/>
                <a:cs typeface="Times New Roman" pitchFamily="18" charset="0"/>
              </a:endParaRPr>
            </a:p>
          </p:txBody>
        </p:sp>
        <p:sp>
          <p:nvSpPr>
            <p:cNvPr id="13" name="Oval 12"/>
            <p:cNvSpPr/>
            <p:nvPr>
              <p:custDataLst>
                <p:tags r:id="rId8"/>
              </p:custDataLst>
            </p:nvPr>
          </p:nvSpPr>
          <p:spPr>
            <a:xfrm>
              <a:off x="5061484" y="4581552"/>
              <a:ext cx="1097033"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noProof="1">
                  <a:solidFill>
                    <a:srgbClr val="4C413A"/>
                  </a:solidFill>
                  <a:latin typeface="Times New Roman" pitchFamily="18" charset="0"/>
                  <a:cs typeface="Times New Roman" pitchFamily="18" charset="0"/>
                </a:rPr>
                <a:t>Išvystyti partnerystės ryšiai</a:t>
              </a:r>
            </a:p>
          </p:txBody>
        </p:sp>
        <p:sp>
          <p:nvSpPr>
            <p:cNvPr id="14" name="Oval 13"/>
            <p:cNvSpPr/>
            <p:nvPr>
              <p:custDataLst>
                <p:tags r:id="rId9"/>
              </p:custDataLst>
            </p:nvPr>
          </p:nvSpPr>
          <p:spPr>
            <a:xfrm>
              <a:off x="4120035" y="4110037"/>
              <a:ext cx="1097034"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Mokytojų ir mokinių dalyvavimas valdyme</a:t>
              </a:r>
              <a:endParaRPr lang="lt-LT" sz="1100" dirty="0">
                <a:solidFill>
                  <a:srgbClr val="4C413A"/>
                </a:solidFill>
                <a:latin typeface="Times New Roman" pitchFamily="18" charset="0"/>
                <a:cs typeface="Times New Roman" pitchFamily="18" charset="0"/>
              </a:endParaRPr>
            </a:p>
          </p:txBody>
        </p:sp>
        <p:sp>
          <p:nvSpPr>
            <p:cNvPr id="15" name="Oval 14"/>
            <p:cNvSpPr/>
            <p:nvPr>
              <p:custDataLst>
                <p:tags r:id="rId10"/>
              </p:custDataLst>
            </p:nvPr>
          </p:nvSpPr>
          <p:spPr>
            <a:xfrm>
              <a:off x="4997980" y="2662155"/>
              <a:ext cx="1097033"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Bendradarbia-vimas sprendžiant problemas</a:t>
              </a:r>
              <a:endParaRPr lang="lt-LT" sz="1050" dirty="0">
                <a:solidFill>
                  <a:srgbClr val="4C413A"/>
                </a:solidFill>
                <a:latin typeface="Times New Roman" pitchFamily="18" charset="0"/>
                <a:cs typeface="Times New Roman" pitchFamily="18" charset="0"/>
              </a:endParaRPr>
            </a:p>
          </p:txBody>
        </p:sp>
        <p:sp>
          <p:nvSpPr>
            <p:cNvPr id="16" name="Oval 15"/>
            <p:cNvSpPr/>
            <p:nvPr>
              <p:custDataLst>
                <p:tags r:id="rId11"/>
              </p:custDataLst>
            </p:nvPr>
          </p:nvSpPr>
          <p:spPr>
            <a:xfrm>
              <a:off x="4042243" y="2209692"/>
              <a:ext cx="1097033"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Bendra-darbiavimas ir dalinimasis gerąja praktika</a:t>
              </a:r>
              <a:endParaRPr lang="lt-LT" sz="1050" dirty="0">
                <a:solidFill>
                  <a:srgbClr val="4C413A"/>
                </a:solidFill>
                <a:latin typeface="Times New Roman" pitchFamily="18" charset="0"/>
                <a:cs typeface="Times New Roman" pitchFamily="18" charset="0"/>
              </a:endParaRPr>
            </a:p>
          </p:txBody>
        </p:sp>
        <p:sp>
          <p:nvSpPr>
            <p:cNvPr id="17" name="Oval 16"/>
            <p:cNvSpPr/>
            <p:nvPr>
              <p:custDataLst>
                <p:tags r:id="rId12"/>
              </p:custDataLst>
            </p:nvPr>
          </p:nvSpPr>
          <p:spPr>
            <a:xfrm>
              <a:off x="5939428" y="4079874"/>
              <a:ext cx="1097034"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noProof="1">
                  <a:solidFill>
                    <a:srgbClr val="4C413A"/>
                  </a:solidFill>
                  <a:latin typeface="Times New Roman" pitchFamily="18" charset="0"/>
                  <a:cs typeface="Times New Roman" pitchFamily="18" charset="0"/>
                </a:rPr>
                <a:t>Į mokinį orientuotas ugdymo procesas</a:t>
              </a:r>
            </a:p>
          </p:txBody>
        </p:sp>
        <p:sp>
          <p:nvSpPr>
            <p:cNvPr id="18" name="Oval 17"/>
            <p:cNvSpPr/>
            <p:nvPr>
              <p:custDataLst>
                <p:tags r:id="rId13"/>
              </p:custDataLst>
            </p:nvPr>
          </p:nvSpPr>
          <p:spPr>
            <a:xfrm>
              <a:off x="5969593" y="3076517"/>
              <a:ext cx="1098621"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noProof="1">
                  <a:solidFill>
                    <a:srgbClr val="4C413A"/>
                  </a:solidFill>
                  <a:latin typeface="Times New Roman" pitchFamily="18" charset="0"/>
                  <a:cs typeface="Times New Roman" pitchFamily="18" charset="0"/>
                </a:rPr>
                <a:t>Dėmesys individua-liems poreikiams</a:t>
              </a:r>
            </a:p>
          </p:txBody>
        </p:sp>
        <p:sp>
          <p:nvSpPr>
            <p:cNvPr id="19" name="Oval 18"/>
            <p:cNvSpPr/>
            <p:nvPr>
              <p:custDataLst>
                <p:tags r:id="rId14"/>
              </p:custDataLst>
            </p:nvPr>
          </p:nvSpPr>
          <p:spPr>
            <a:xfrm>
              <a:off x="2227613" y="3046352"/>
              <a:ext cx="1098621"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noProof="1">
                  <a:solidFill>
                    <a:srgbClr val="4C413A"/>
                  </a:solidFill>
                  <a:latin typeface="Times New Roman" pitchFamily="18" charset="0"/>
                  <a:cs typeface="Times New Roman" pitchFamily="18" charset="0"/>
                </a:rPr>
                <a:t>Nuolatinė pažangos stebėsena</a:t>
              </a:r>
            </a:p>
          </p:txBody>
        </p:sp>
        <p:sp>
          <p:nvSpPr>
            <p:cNvPr id="20" name="Oval 19"/>
            <p:cNvSpPr/>
            <p:nvPr>
              <p:custDataLst>
                <p:tags r:id="rId15"/>
              </p:custDataLst>
            </p:nvPr>
          </p:nvSpPr>
          <p:spPr>
            <a:xfrm>
              <a:off x="2322869" y="3990968"/>
              <a:ext cx="1097034"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Aukšti lūkesčiai</a:t>
              </a:r>
              <a:endParaRPr lang="lt-LT" sz="1100" dirty="0">
                <a:solidFill>
                  <a:srgbClr val="4C413A"/>
                </a:solidFill>
                <a:latin typeface="Times New Roman" pitchFamily="18" charset="0"/>
                <a:cs typeface="Times New Roman" pitchFamily="18" charset="0"/>
              </a:endParaRPr>
            </a:p>
          </p:txBody>
        </p:sp>
        <p:sp>
          <p:nvSpPr>
            <p:cNvPr id="21" name="Oval 20"/>
            <p:cNvSpPr/>
            <p:nvPr>
              <p:custDataLst>
                <p:tags r:id="rId16"/>
              </p:custDataLst>
            </p:nvPr>
          </p:nvSpPr>
          <p:spPr>
            <a:xfrm>
              <a:off x="3210340" y="3636935"/>
              <a:ext cx="1098621"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Mokyklos atvirumas pokyčiams ir lankstumas</a:t>
              </a:r>
              <a:endParaRPr lang="lt-LT" sz="1100" dirty="0">
                <a:solidFill>
                  <a:srgbClr val="4C413A"/>
                </a:solidFill>
                <a:latin typeface="Times New Roman" pitchFamily="18" charset="0"/>
                <a:cs typeface="Times New Roman" pitchFamily="18" charset="0"/>
              </a:endParaRPr>
            </a:p>
          </p:txBody>
        </p:sp>
        <p:sp>
          <p:nvSpPr>
            <p:cNvPr id="22" name="Oval 21"/>
            <p:cNvSpPr/>
            <p:nvPr>
              <p:custDataLst>
                <p:tags r:id="rId17"/>
              </p:custDataLst>
            </p:nvPr>
          </p:nvSpPr>
          <p:spPr>
            <a:xfrm>
              <a:off x="3148423" y="1747703"/>
              <a:ext cx="1097034"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Bendros vertybės </a:t>
              </a:r>
              <a:endParaRPr lang="lt-LT" sz="1100" dirty="0">
                <a:solidFill>
                  <a:srgbClr val="4C413A"/>
                </a:solidFill>
                <a:latin typeface="Times New Roman" pitchFamily="18" charset="0"/>
                <a:cs typeface="Times New Roman" pitchFamily="18" charset="0"/>
              </a:endParaRPr>
            </a:p>
          </p:txBody>
        </p:sp>
        <p:sp>
          <p:nvSpPr>
            <p:cNvPr id="23" name="Oval 22"/>
            <p:cNvSpPr/>
            <p:nvPr>
              <p:custDataLst>
                <p:tags r:id="rId18"/>
              </p:custDataLst>
            </p:nvPr>
          </p:nvSpPr>
          <p:spPr>
            <a:xfrm>
              <a:off x="3962863" y="1246025"/>
              <a:ext cx="1098621" cy="1031934"/>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Bendradarbia-vimas su tėvais ir bendruomene</a:t>
              </a:r>
              <a:endParaRPr lang="lt-LT" sz="1050" dirty="0">
                <a:solidFill>
                  <a:srgbClr val="4C413A"/>
                </a:solidFill>
                <a:latin typeface="Times New Roman" pitchFamily="18" charset="0"/>
                <a:cs typeface="Times New Roman" pitchFamily="18" charset="0"/>
              </a:endParaRPr>
            </a:p>
          </p:txBody>
        </p:sp>
        <p:sp>
          <p:nvSpPr>
            <p:cNvPr id="24" name="Oval 23"/>
            <p:cNvSpPr/>
            <p:nvPr>
              <p:custDataLst>
                <p:tags r:id="rId19"/>
              </p:custDataLst>
            </p:nvPr>
          </p:nvSpPr>
          <p:spPr>
            <a:xfrm>
              <a:off x="2322869" y="2071571"/>
              <a:ext cx="1097034"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Pripažinimas ir skatinimas</a:t>
              </a:r>
              <a:endParaRPr lang="lt-LT" sz="1100" dirty="0">
                <a:solidFill>
                  <a:srgbClr val="4C413A"/>
                </a:solidFill>
                <a:latin typeface="Times New Roman" pitchFamily="18" charset="0"/>
                <a:cs typeface="Times New Roman" pitchFamily="18" charset="0"/>
              </a:endParaRPr>
            </a:p>
          </p:txBody>
        </p:sp>
        <p:sp>
          <p:nvSpPr>
            <p:cNvPr id="25" name="Oval 24"/>
            <p:cNvSpPr/>
            <p:nvPr>
              <p:custDataLst>
                <p:tags r:id="rId20"/>
              </p:custDataLst>
            </p:nvPr>
          </p:nvSpPr>
          <p:spPr>
            <a:xfrm>
              <a:off x="2227613" y="4843504"/>
              <a:ext cx="1098621"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Savarankiškumo ugdymas</a:t>
              </a:r>
              <a:endParaRPr lang="lt-LT" sz="1100" dirty="0">
                <a:solidFill>
                  <a:srgbClr val="4C413A"/>
                </a:solidFill>
                <a:latin typeface="Times New Roman" pitchFamily="18" charset="0"/>
                <a:cs typeface="Times New Roman" pitchFamily="18" charset="0"/>
              </a:endParaRPr>
            </a:p>
          </p:txBody>
        </p:sp>
        <p:sp>
          <p:nvSpPr>
            <p:cNvPr id="26" name="Oval 25"/>
            <p:cNvSpPr/>
            <p:nvPr>
              <p:custDataLst>
                <p:tags r:id="rId21"/>
              </p:custDataLst>
            </p:nvPr>
          </p:nvSpPr>
          <p:spPr>
            <a:xfrm>
              <a:off x="5866398" y="1276189"/>
              <a:ext cx="1098621"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Gerbiama pasaulėžiūrų įvairovė</a:t>
              </a:r>
              <a:endParaRPr lang="lt-LT" sz="1100" dirty="0">
                <a:solidFill>
                  <a:srgbClr val="4C413A"/>
                </a:solidFill>
                <a:latin typeface="Times New Roman" pitchFamily="18" charset="0"/>
                <a:cs typeface="Times New Roman" pitchFamily="18" charset="0"/>
              </a:endParaRPr>
            </a:p>
          </p:txBody>
        </p:sp>
        <p:sp>
          <p:nvSpPr>
            <p:cNvPr id="27" name="Oval 26"/>
            <p:cNvSpPr/>
            <p:nvPr>
              <p:custDataLst>
                <p:tags r:id="rId22"/>
              </p:custDataLst>
            </p:nvPr>
          </p:nvSpPr>
          <p:spPr>
            <a:xfrm>
              <a:off x="6731642" y="2462119"/>
              <a:ext cx="1098621"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dirty="0">
                  <a:solidFill>
                    <a:srgbClr val="4C413A"/>
                  </a:solidFill>
                  <a:latin typeface="Times New Roman" pitchFamily="18" charset="0"/>
                  <a:cs typeface="Times New Roman" pitchFamily="18" charset="0"/>
                </a:rPr>
                <a:t>Asmeninių gebėjimų ir bendrųjų kompetencijų ugdymas</a:t>
              </a:r>
            </a:p>
          </p:txBody>
        </p:sp>
        <p:sp>
          <p:nvSpPr>
            <p:cNvPr id="28" name="Oval 27"/>
            <p:cNvSpPr/>
            <p:nvPr>
              <p:custDataLst>
                <p:tags r:id="rId23"/>
              </p:custDataLst>
            </p:nvPr>
          </p:nvSpPr>
          <p:spPr>
            <a:xfrm>
              <a:off x="6804671" y="3592483"/>
              <a:ext cx="1097033"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Siekiama mokymosi džiaugsmo</a:t>
              </a:r>
              <a:endParaRPr lang="lt-LT" sz="1100" dirty="0">
                <a:solidFill>
                  <a:srgbClr val="4C413A"/>
                </a:solidFill>
                <a:latin typeface="Times New Roman" pitchFamily="18" charset="0"/>
                <a:cs typeface="Times New Roman" pitchFamily="18" charset="0"/>
              </a:endParaRPr>
            </a:p>
          </p:txBody>
        </p:sp>
        <p:sp>
          <p:nvSpPr>
            <p:cNvPr id="29" name="Oval 28"/>
            <p:cNvSpPr/>
            <p:nvPr>
              <p:custDataLst>
                <p:tags r:id="rId24"/>
              </p:custDataLst>
            </p:nvPr>
          </p:nvSpPr>
          <p:spPr>
            <a:xfrm>
              <a:off x="6831660" y="4508523"/>
              <a:ext cx="1097034"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Skatinama asmeninė iniciatyva</a:t>
              </a:r>
              <a:endParaRPr lang="lt-LT" sz="1050" dirty="0">
                <a:solidFill>
                  <a:srgbClr val="4C413A"/>
                </a:solidFill>
                <a:latin typeface="Times New Roman" pitchFamily="18" charset="0"/>
                <a:cs typeface="Times New Roman" pitchFamily="18" charset="0"/>
              </a:endParaRPr>
            </a:p>
          </p:txBody>
        </p:sp>
        <p:sp>
          <p:nvSpPr>
            <p:cNvPr id="30" name="Oval 29"/>
            <p:cNvSpPr/>
            <p:nvPr>
              <p:custDataLst>
                <p:tags r:id="rId25"/>
              </p:custDataLst>
            </p:nvPr>
          </p:nvSpPr>
          <p:spPr>
            <a:xfrm>
              <a:off x="5939428" y="4987975"/>
              <a:ext cx="1098621"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Numonių įvairovė ir diskusijos –mokyklos gy-venimo dalis</a:t>
              </a:r>
              <a:endParaRPr lang="lt-LT" sz="1050" dirty="0">
                <a:solidFill>
                  <a:srgbClr val="4C413A"/>
                </a:solidFill>
                <a:latin typeface="Times New Roman" pitchFamily="18" charset="0"/>
                <a:cs typeface="Times New Roman" pitchFamily="18" charset="0"/>
              </a:endParaRPr>
            </a:p>
          </p:txBody>
        </p:sp>
        <p:sp>
          <p:nvSpPr>
            <p:cNvPr id="33" name="Oval 32"/>
            <p:cNvSpPr/>
            <p:nvPr>
              <p:custDataLst>
                <p:tags r:id="rId26"/>
              </p:custDataLst>
            </p:nvPr>
          </p:nvSpPr>
          <p:spPr>
            <a:xfrm>
              <a:off x="4921775" y="795149"/>
              <a:ext cx="1097033"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Mokyklos strategiją kar-tu kuria mo-kytojai, tėvai, benduomenė</a:t>
              </a:r>
              <a:endParaRPr lang="lt-LT" sz="1100" dirty="0">
                <a:solidFill>
                  <a:srgbClr val="4C413A"/>
                </a:solidFill>
                <a:latin typeface="Times New Roman" pitchFamily="18" charset="0"/>
                <a:cs typeface="Times New Roman" pitchFamily="18" charset="0"/>
              </a:endParaRPr>
            </a:p>
          </p:txBody>
        </p:sp>
        <p:sp>
          <p:nvSpPr>
            <p:cNvPr id="34" name="Oval 33"/>
            <p:cNvSpPr/>
            <p:nvPr>
              <p:custDataLst>
                <p:tags r:id="rId27"/>
              </p:custDataLst>
            </p:nvPr>
          </p:nvSpPr>
          <p:spPr>
            <a:xfrm>
              <a:off x="4150200" y="5027664"/>
              <a:ext cx="1098621"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100">
                  <a:solidFill>
                    <a:srgbClr val="4C413A"/>
                  </a:solidFill>
                  <a:latin typeface="Times New Roman" pitchFamily="18" charset="0"/>
                  <a:cs typeface="Times New Roman" pitchFamily="18" charset="0"/>
                </a:rPr>
                <a:t>Įvairūs mokymo būdai  ir šaltiniai</a:t>
              </a:r>
              <a:endParaRPr lang="lt-LT" sz="1100" dirty="0">
                <a:solidFill>
                  <a:srgbClr val="4C413A"/>
                </a:solidFill>
                <a:latin typeface="Times New Roman" pitchFamily="18" charset="0"/>
                <a:cs typeface="Times New Roman" pitchFamily="18" charset="0"/>
              </a:endParaRPr>
            </a:p>
          </p:txBody>
        </p:sp>
        <p:sp>
          <p:nvSpPr>
            <p:cNvPr id="35" name="Oval 34"/>
            <p:cNvSpPr/>
            <p:nvPr>
              <p:custDataLst>
                <p:tags r:id="rId28"/>
              </p:custDataLst>
            </p:nvPr>
          </p:nvSpPr>
          <p:spPr>
            <a:xfrm>
              <a:off x="1403648" y="3475001"/>
              <a:ext cx="1097033" cy="1033522"/>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Tobulėjimą skatinanti aplinkac</a:t>
              </a:r>
              <a:endParaRPr lang="lt-LT" sz="1050" dirty="0">
                <a:solidFill>
                  <a:srgbClr val="4C413A"/>
                </a:solidFill>
                <a:latin typeface="Times New Roman" pitchFamily="18" charset="0"/>
                <a:cs typeface="Times New Roman" pitchFamily="18" charset="0"/>
              </a:endParaRPr>
            </a:p>
          </p:txBody>
        </p:sp>
        <p:sp>
          <p:nvSpPr>
            <p:cNvPr id="36" name="Oval 35"/>
            <p:cNvSpPr/>
            <p:nvPr>
              <p:custDataLst>
                <p:tags r:id="rId29"/>
              </p:custDataLst>
            </p:nvPr>
          </p:nvSpPr>
          <p:spPr>
            <a:xfrm>
              <a:off x="1403648" y="4330713"/>
              <a:ext cx="1097033"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Mokytojas – mokinio pagalbininkas ir mokymosi partneris</a:t>
              </a:r>
              <a:endParaRPr lang="lt-LT" sz="1050" dirty="0">
                <a:solidFill>
                  <a:srgbClr val="4C413A"/>
                </a:solidFill>
                <a:latin typeface="Times New Roman" pitchFamily="18" charset="0"/>
                <a:cs typeface="Times New Roman" pitchFamily="18" charset="0"/>
              </a:endParaRPr>
            </a:p>
          </p:txBody>
        </p:sp>
        <p:sp>
          <p:nvSpPr>
            <p:cNvPr id="37" name="Oval 36"/>
            <p:cNvSpPr/>
            <p:nvPr>
              <p:custDataLst>
                <p:tags r:id="rId30"/>
              </p:custDataLst>
            </p:nvPr>
          </p:nvSpPr>
          <p:spPr>
            <a:xfrm>
              <a:off x="2500681" y="1142832"/>
              <a:ext cx="1097034"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Mokytojai mokosi iš kolegų ir mokinių</a:t>
              </a:r>
              <a:endParaRPr lang="lt-LT" sz="1050" dirty="0">
                <a:solidFill>
                  <a:srgbClr val="4C413A"/>
                </a:solidFill>
                <a:latin typeface="Times New Roman" pitchFamily="18" charset="0"/>
                <a:cs typeface="Times New Roman" pitchFamily="18" charset="0"/>
              </a:endParaRPr>
            </a:p>
          </p:txBody>
        </p:sp>
        <p:sp>
          <p:nvSpPr>
            <p:cNvPr id="38" name="Oval 37"/>
            <p:cNvSpPr/>
            <p:nvPr>
              <p:custDataLst>
                <p:tags r:id="rId31"/>
              </p:custDataLst>
            </p:nvPr>
          </p:nvSpPr>
          <p:spPr>
            <a:xfrm>
              <a:off x="1441750" y="1555605"/>
              <a:ext cx="1097033" cy="1033521"/>
            </a:xfrm>
            <a:prstGeom prst="ellipse">
              <a:avLst/>
            </a:prstGeom>
            <a:solidFill>
              <a:schemeClr val="bg1"/>
            </a:solidFill>
            <a:ln>
              <a:solidFill>
                <a:srgbClr val="4C413A"/>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050">
                  <a:solidFill>
                    <a:srgbClr val="4C413A"/>
                  </a:solidFill>
                  <a:latin typeface="Times New Roman" pitchFamily="18" charset="0"/>
                  <a:cs typeface="Times New Roman" pitchFamily="18" charset="0"/>
                </a:rPr>
                <a:t>Mokinys yra aktyvus ugdymo proceso veikėjas</a:t>
              </a:r>
              <a:endParaRPr lang="lt-LT" sz="1050" dirty="0">
                <a:solidFill>
                  <a:srgbClr val="4C413A"/>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23367132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ntraštė 1"/>
          <p:cNvSpPr>
            <a:spLocks noGrp="1"/>
          </p:cNvSpPr>
          <p:nvPr>
            <p:ph type="title"/>
          </p:nvPr>
        </p:nvSpPr>
        <p:spPr>
          <a:xfrm>
            <a:off x="2413000" y="850901"/>
            <a:ext cx="7786688" cy="561975"/>
          </a:xfrm>
        </p:spPr>
        <p:txBody>
          <a:bodyPr>
            <a:noAutofit/>
          </a:bodyPr>
          <a:lstStyle/>
          <a:p>
            <a:pPr algn="ctr"/>
            <a:r>
              <a:rPr lang="lt-LT" altLang="lt-LT" sz="3200" b="1" dirty="0" smtClean="0">
                <a:latin typeface="Palemonas" panose="02030603060206020803" pitchFamily="18" charset="0"/>
                <a:ea typeface="Palemonas" panose="02030603060206020803" pitchFamily="18" charset="0"/>
                <a:cs typeface="Palemonas" panose="02030603060206020803" pitchFamily="18" charset="0"/>
              </a:rPr>
              <a:t>U</a:t>
            </a:r>
            <a:r>
              <a:rPr lang="en-US" altLang="lt-LT" sz="3200" b="1" dirty="0" err="1" smtClean="0">
                <a:latin typeface="Palemonas" panose="02030603060206020803" pitchFamily="18" charset="0"/>
                <a:ea typeface="Palemonas" panose="02030603060206020803" pitchFamily="18" charset="0"/>
                <a:cs typeface="Palemonas" panose="02030603060206020803" pitchFamily="18" charset="0"/>
              </a:rPr>
              <a:t>žsienio</a:t>
            </a:r>
            <a:r>
              <a:rPr lang="en-US" altLang="lt-LT" sz="3200" b="1" dirty="0" smtClean="0">
                <a:latin typeface="Palemonas" panose="02030603060206020803" pitchFamily="18" charset="0"/>
                <a:ea typeface="Palemonas" panose="02030603060206020803" pitchFamily="18" charset="0"/>
                <a:cs typeface="Palemonas" panose="02030603060206020803" pitchFamily="18" charset="0"/>
              </a:rPr>
              <a:t> </a:t>
            </a:r>
            <a:r>
              <a:rPr lang="lt-LT" altLang="lt-LT" sz="3200" b="1" dirty="0" smtClean="0">
                <a:latin typeface="Palemonas" panose="02030603060206020803" pitchFamily="18" charset="0"/>
                <a:ea typeface="Palemonas" panose="02030603060206020803" pitchFamily="18" charset="0"/>
                <a:cs typeface="Palemonas" panose="02030603060206020803" pitchFamily="18" charset="0"/>
              </a:rPr>
              <a:t> </a:t>
            </a:r>
            <a:r>
              <a:rPr lang="en-US" altLang="lt-LT" sz="3200" b="1" dirty="0" err="1">
                <a:latin typeface="Palemonas" panose="02030603060206020803" pitchFamily="18" charset="0"/>
                <a:ea typeface="Palemonas" panose="02030603060206020803" pitchFamily="18" charset="0"/>
                <a:cs typeface="Palemonas" panose="02030603060206020803" pitchFamily="18" charset="0"/>
              </a:rPr>
              <a:t>šalių</a:t>
            </a:r>
            <a:r>
              <a:rPr lang="en-US" altLang="lt-LT" sz="3200" b="1" dirty="0">
                <a:latin typeface="Palemonas" panose="02030603060206020803" pitchFamily="18" charset="0"/>
                <a:ea typeface="Palemonas" panose="02030603060206020803" pitchFamily="18" charset="0"/>
                <a:cs typeface="Palemonas" panose="02030603060206020803" pitchFamily="18" charset="0"/>
              </a:rPr>
              <a:t> </a:t>
            </a:r>
            <a:r>
              <a:rPr lang="lt-LT" altLang="lt-LT" sz="3200" b="1" dirty="0">
                <a:latin typeface="Palemonas" panose="02030603060206020803" pitchFamily="18" charset="0"/>
                <a:ea typeface="Palemonas" panose="02030603060206020803" pitchFamily="18" charset="0"/>
                <a:cs typeface="Palemonas" panose="02030603060206020803" pitchFamily="18" charset="0"/>
              </a:rPr>
              <a:t> </a:t>
            </a:r>
            <a:r>
              <a:rPr lang="en-US" altLang="lt-LT" sz="3200" b="1" dirty="0" err="1">
                <a:latin typeface="Palemonas" panose="02030603060206020803" pitchFamily="18" charset="0"/>
                <a:ea typeface="Palemonas" panose="02030603060206020803" pitchFamily="18" charset="0"/>
                <a:cs typeface="Palemonas" panose="02030603060206020803" pitchFamily="18" charset="0"/>
              </a:rPr>
              <a:t>geros</a:t>
            </a:r>
            <a:r>
              <a:rPr lang="lt-LT" altLang="lt-LT" sz="3200" b="1" dirty="0">
                <a:latin typeface="Palemonas" panose="02030603060206020803" pitchFamily="18" charset="0"/>
                <a:ea typeface="Palemonas" panose="02030603060206020803" pitchFamily="18" charset="0"/>
                <a:cs typeface="Palemonas" panose="02030603060206020803" pitchFamily="18" charset="0"/>
              </a:rPr>
              <a:t> </a:t>
            </a:r>
            <a:r>
              <a:rPr lang="en-US" altLang="lt-LT" sz="3200" b="1" dirty="0">
                <a:latin typeface="Palemonas" panose="02030603060206020803" pitchFamily="18" charset="0"/>
                <a:ea typeface="Palemonas" panose="02030603060206020803" pitchFamily="18" charset="0"/>
                <a:cs typeface="Palemonas" panose="02030603060206020803" pitchFamily="18" charset="0"/>
              </a:rPr>
              <a:t> </a:t>
            </a:r>
            <a:r>
              <a:rPr lang="en-US" altLang="lt-LT" sz="3200" b="1" dirty="0" err="1">
                <a:latin typeface="Palemonas" panose="02030603060206020803" pitchFamily="18" charset="0"/>
                <a:ea typeface="Palemonas" panose="02030603060206020803" pitchFamily="18" charset="0"/>
                <a:cs typeface="Palemonas" panose="02030603060206020803" pitchFamily="18" charset="0"/>
              </a:rPr>
              <a:t>mokyklos</a:t>
            </a:r>
            <a:r>
              <a:rPr lang="en-US" altLang="lt-LT" sz="3200" b="1" dirty="0">
                <a:latin typeface="Palemonas" panose="02030603060206020803" pitchFamily="18" charset="0"/>
                <a:ea typeface="Palemonas" panose="02030603060206020803" pitchFamily="18" charset="0"/>
                <a:cs typeface="Palemonas" panose="02030603060206020803" pitchFamily="18" charset="0"/>
              </a:rPr>
              <a:t> </a:t>
            </a:r>
            <a:r>
              <a:rPr lang="lt-LT" altLang="lt-LT" sz="3200" b="1" dirty="0">
                <a:latin typeface="Palemonas" panose="02030603060206020803" pitchFamily="18" charset="0"/>
                <a:ea typeface="Palemonas" panose="02030603060206020803" pitchFamily="18" charset="0"/>
                <a:cs typeface="Palemonas" panose="02030603060206020803" pitchFamily="18" charset="0"/>
              </a:rPr>
              <a:t> </a:t>
            </a:r>
            <a:r>
              <a:rPr lang="en-US" altLang="lt-LT" sz="3200" b="1" dirty="0" err="1" smtClean="0">
                <a:latin typeface="Palemonas" panose="02030603060206020803" pitchFamily="18" charset="0"/>
                <a:ea typeface="Palemonas" panose="02030603060206020803" pitchFamily="18" charset="0"/>
                <a:cs typeface="Palemonas" panose="02030603060206020803" pitchFamily="18" charset="0"/>
              </a:rPr>
              <a:t>koncepcijų</a:t>
            </a:r>
            <a:r>
              <a:rPr lang="en-US" altLang="lt-LT" sz="3200" b="1" dirty="0" smtClean="0">
                <a:latin typeface="Palemonas" panose="02030603060206020803" pitchFamily="18" charset="0"/>
                <a:ea typeface="Palemonas" panose="02030603060206020803" pitchFamily="18" charset="0"/>
                <a:cs typeface="Palemonas" panose="02030603060206020803" pitchFamily="18" charset="0"/>
              </a:rPr>
              <a:t> </a:t>
            </a:r>
            <a:r>
              <a:rPr lang="lt-LT" altLang="lt-LT" sz="3200" b="1" dirty="0" smtClean="0">
                <a:latin typeface="Palemonas" panose="02030603060206020803" pitchFamily="18" charset="0"/>
                <a:ea typeface="Palemonas" panose="02030603060206020803" pitchFamily="18" charset="0"/>
                <a:cs typeface="Palemonas" panose="02030603060206020803" pitchFamily="18" charset="0"/>
              </a:rPr>
              <a:t>pavyzdžiai</a:t>
            </a:r>
            <a:endParaRPr lang="lt-LT" altLang="lt-LT" sz="3200" b="1" dirty="0">
              <a:latin typeface="Palemonas" panose="02030603060206020803" pitchFamily="18" charset="0"/>
              <a:ea typeface="Palemonas" panose="02030603060206020803" pitchFamily="18" charset="0"/>
              <a:cs typeface="Palemonas" panose="02030603060206020803" pitchFamily="18" charset="0"/>
            </a:endParaRPr>
          </a:p>
        </p:txBody>
      </p:sp>
      <p:grpSp>
        <p:nvGrpSpPr>
          <p:cNvPr id="9219" name="Group 31"/>
          <p:cNvGrpSpPr>
            <a:grpSpLocks/>
          </p:cNvGrpSpPr>
          <p:nvPr/>
        </p:nvGrpSpPr>
        <p:grpSpPr bwMode="auto">
          <a:xfrm>
            <a:off x="3432176" y="2406651"/>
            <a:ext cx="5256213" cy="4335463"/>
            <a:chOff x="827583" y="188640"/>
            <a:chExt cx="5886456" cy="5536354"/>
          </a:xfrm>
        </p:grpSpPr>
        <p:sp>
          <p:nvSpPr>
            <p:cNvPr id="33" name="Oval 32"/>
            <p:cNvSpPr/>
            <p:nvPr>
              <p:custDataLst>
                <p:tags r:id="rId1"/>
              </p:custDataLst>
            </p:nvPr>
          </p:nvSpPr>
          <p:spPr>
            <a:xfrm>
              <a:off x="1513832" y="671120"/>
              <a:ext cx="4679297" cy="4680865"/>
            </a:xfrm>
            <a:prstGeom prst="ellipse">
              <a:avLst/>
            </a:prstGeom>
            <a:solidFill>
              <a:srgbClr val="C0B3AC"/>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sz="1400" b="1">
                <a:latin typeface="Cambria"/>
                <a:cs typeface="Cambria"/>
              </a:endParaRPr>
            </a:p>
          </p:txBody>
        </p:sp>
        <p:grpSp>
          <p:nvGrpSpPr>
            <p:cNvPr id="9222" name="Group 33"/>
            <p:cNvGrpSpPr>
              <a:grpSpLocks/>
            </p:cNvGrpSpPr>
            <p:nvPr>
              <p:custDataLst>
                <p:tags r:id="rId2"/>
              </p:custDataLst>
            </p:nvPr>
          </p:nvGrpSpPr>
          <p:grpSpPr bwMode="auto">
            <a:xfrm>
              <a:off x="827583" y="188640"/>
              <a:ext cx="5886456" cy="5536354"/>
              <a:chOff x="1871855" y="1340768"/>
              <a:chExt cx="4832551" cy="4385943"/>
            </a:xfrm>
          </p:grpSpPr>
          <p:sp>
            <p:nvSpPr>
              <p:cNvPr id="35" name="Oval 34"/>
              <p:cNvSpPr/>
              <p:nvPr/>
            </p:nvSpPr>
            <p:spPr>
              <a:xfrm>
                <a:off x="2988407" y="2204787"/>
                <a:ext cx="2808163" cy="2736597"/>
              </a:xfrm>
              <a:prstGeom prst="ellipse">
                <a:avLst/>
              </a:prstGeom>
              <a:solidFill>
                <a:schemeClr val="bg1"/>
              </a:solidFill>
              <a:ln w="12700">
                <a:solidFill>
                  <a:srgbClr val="9B8579"/>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spcAft>
                    <a:spcPts val="600"/>
                  </a:spcAft>
                  <a:buNone/>
                  <a:defRPr/>
                </a:pPr>
                <a:r>
                  <a:rPr lang="lt-LT" altLang="lt-LT" sz="1400" b="1" dirty="0">
                    <a:latin typeface="Cambria" pitchFamily="18" charset="0"/>
                  </a:rPr>
                  <a:t>MOKSLEIVIŲ MOKYMASIS – įsitraukimas</a:t>
                </a:r>
                <a:r>
                  <a:rPr lang="lt-LT" altLang="lt-LT" sz="1800" b="1" u="sng" dirty="0">
                    <a:latin typeface="Cambria" pitchFamily="18" charset="0"/>
                  </a:rPr>
                  <a:t>, pažanga </a:t>
                </a:r>
                <a:r>
                  <a:rPr lang="lt-LT" altLang="lt-LT" sz="1400" b="1" dirty="0">
                    <a:latin typeface="Cambria" pitchFamily="18" charset="0"/>
                  </a:rPr>
                  <a:t>ir pasiekimai</a:t>
                </a:r>
              </a:p>
            </p:txBody>
          </p:sp>
          <p:sp>
            <p:nvSpPr>
              <p:cNvPr id="36" name="Oval 35"/>
              <p:cNvSpPr/>
              <p:nvPr/>
            </p:nvSpPr>
            <p:spPr>
              <a:xfrm>
                <a:off x="2951918" y="1340768"/>
                <a:ext cx="1447868" cy="1397206"/>
              </a:xfrm>
              <a:prstGeom prst="ellipse">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400" b="1" dirty="0">
                    <a:latin typeface="Cambria"/>
                    <a:cs typeface="Cambria"/>
                  </a:rPr>
                  <a:t>Efektyvus mokymas</a:t>
                </a:r>
              </a:p>
            </p:txBody>
          </p:sp>
          <p:sp>
            <p:nvSpPr>
              <p:cNvPr id="37" name="Oval 36"/>
              <p:cNvSpPr/>
              <p:nvPr/>
            </p:nvSpPr>
            <p:spPr>
              <a:xfrm>
                <a:off x="5004037" y="1747082"/>
                <a:ext cx="1447868" cy="1397206"/>
              </a:xfrm>
              <a:prstGeom prst="ellipse">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400" b="1">
                    <a:solidFill>
                      <a:srgbClr val="FFFFFF"/>
                    </a:solidFill>
                    <a:latin typeface="Cambria" pitchFamily="18" charset="0"/>
                  </a:rPr>
                  <a:t>Profesionali lyderystė ir vadyba</a:t>
                </a:r>
              </a:p>
            </p:txBody>
          </p:sp>
          <p:sp>
            <p:nvSpPr>
              <p:cNvPr id="38" name="Oval 37"/>
              <p:cNvSpPr/>
              <p:nvPr/>
            </p:nvSpPr>
            <p:spPr>
              <a:xfrm>
                <a:off x="5256538" y="3606812"/>
                <a:ext cx="1447868" cy="1397206"/>
              </a:xfrm>
              <a:prstGeom prst="ellipse">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lt-LT" sz="1400" b="1" dirty="0">
                    <a:latin typeface="Cambria"/>
                    <a:cs typeface="Cambria"/>
                  </a:rPr>
                  <a:t>Efektyvus mokyklos valdymas</a:t>
                </a:r>
              </a:p>
            </p:txBody>
          </p:sp>
          <p:sp>
            <p:nvSpPr>
              <p:cNvPr id="39" name="Oval 38"/>
              <p:cNvSpPr/>
              <p:nvPr/>
            </p:nvSpPr>
            <p:spPr>
              <a:xfrm>
                <a:off x="3347455" y="4329505"/>
                <a:ext cx="1447868" cy="1397206"/>
              </a:xfrm>
              <a:prstGeom prst="ellipse">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400" b="1" dirty="0">
                    <a:solidFill>
                      <a:srgbClr val="FFFFFF"/>
                    </a:solidFill>
                    <a:latin typeface="Cambria" pitchFamily="18" charset="0"/>
                  </a:rPr>
                  <a:t>Saugi ir </a:t>
                </a:r>
                <a:r>
                  <a:rPr lang="lt-LT" altLang="lt-LT" sz="1400" b="1" dirty="0" err="1">
                    <a:solidFill>
                      <a:srgbClr val="FFFFFF"/>
                    </a:solidFill>
                    <a:latin typeface="Cambria" pitchFamily="18" charset="0"/>
                  </a:rPr>
                  <a:t>inkliuzinė</a:t>
                </a:r>
                <a:r>
                  <a:rPr lang="lt-LT" altLang="lt-LT" sz="1400" b="1" dirty="0">
                    <a:solidFill>
                      <a:srgbClr val="FFFFFF"/>
                    </a:solidFill>
                    <a:latin typeface="Cambria" pitchFamily="18" charset="0"/>
                  </a:rPr>
                  <a:t> aplinka</a:t>
                </a:r>
              </a:p>
            </p:txBody>
          </p:sp>
          <p:sp>
            <p:nvSpPr>
              <p:cNvPr id="40" name="Oval 39"/>
              <p:cNvSpPr/>
              <p:nvPr/>
            </p:nvSpPr>
            <p:spPr>
              <a:xfrm>
                <a:off x="1871855" y="2925875"/>
                <a:ext cx="1447868" cy="1397206"/>
              </a:xfrm>
              <a:prstGeom prst="ellipse">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400" b="1" dirty="0">
                    <a:solidFill>
                      <a:srgbClr val="FFFFFF"/>
                    </a:solidFill>
                    <a:latin typeface="Cambria" pitchFamily="18" charset="0"/>
                  </a:rPr>
                  <a:t>Tėvų ir </a:t>
                </a:r>
                <a:r>
                  <a:rPr lang="lt-LT" altLang="lt-LT" sz="1400" b="1" dirty="0" err="1">
                    <a:solidFill>
                      <a:srgbClr val="FFFFFF"/>
                    </a:solidFill>
                    <a:latin typeface="Cambria" pitchFamily="18" charset="0"/>
                  </a:rPr>
                  <a:t>bendruome-nės</a:t>
                </a:r>
                <a:r>
                  <a:rPr lang="lt-LT" altLang="lt-LT" sz="1400" b="1" dirty="0">
                    <a:solidFill>
                      <a:srgbClr val="FFFFFF"/>
                    </a:solidFill>
                    <a:latin typeface="Cambria" pitchFamily="18" charset="0"/>
                  </a:rPr>
                  <a:t> įtraukimas</a:t>
                </a:r>
              </a:p>
            </p:txBody>
          </p:sp>
        </p:grpSp>
      </p:grpSp>
      <p:sp>
        <p:nvSpPr>
          <p:cNvPr id="9220" name="TextBox 1"/>
          <p:cNvSpPr txBox="1">
            <a:spLocks noChangeArrowheads="1"/>
          </p:cNvSpPr>
          <p:nvPr/>
        </p:nvSpPr>
        <p:spPr bwMode="auto">
          <a:xfrm>
            <a:off x="3719514" y="1989138"/>
            <a:ext cx="5832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2000" b="1" dirty="0">
                <a:solidFill>
                  <a:srgbClr val="8C2480"/>
                </a:solidFill>
                <a:latin typeface="Palemonas" panose="02030603060206020803" pitchFamily="18" charset="0"/>
                <a:ea typeface="Palemonas" panose="02030603060206020803" pitchFamily="18" charset="0"/>
              </a:rPr>
              <a:t>Naujosios Zelandijos geros mokyklos modelis</a:t>
            </a:r>
          </a:p>
        </p:txBody>
      </p:sp>
    </p:spTree>
    <p:extLst>
      <p:ext uri="{BB962C8B-B14F-4D97-AF65-F5344CB8AC3E}">
        <p14:creationId xmlns:p14="http://schemas.microsoft.com/office/powerpoint/2010/main" val="853562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ntraštė 1"/>
          <p:cNvSpPr>
            <a:spLocks noGrp="1"/>
          </p:cNvSpPr>
          <p:nvPr>
            <p:ph type="title"/>
          </p:nvPr>
        </p:nvSpPr>
        <p:spPr>
          <a:xfrm>
            <a:off x="2366964" y="476251"/>
            <a:ext cx="7786687" cy="561975"/>
          </a:xfrm>
        </p:spPr>
        <p:txBody>
          <a:bodyPr>
            <a:normAutofit/>
          </a:bodyPr>
          <a:lstStyle/>
          <a:p>
            <a:pPr algn="ctr"/>
            <a:r>
              <a:rPr lang="lt-LT" altLang="lt-LT" sz="3200" b="1" dirty="0">
                <a:latin typeface="Palemonas" panose="02030603060206020803" pitchFamily="18" charset="0"/>
                <a:ea typeface="Palemonas" panose="02030603060206020803" pitchFamily="18" charset="0"/>
                <a:cs typeface="Palemonas" panose="02030603060206020803" pitchFamily="18" charset="0"/>
              </a:rPr>
              <a:t>Škotijos geros mokyklos modelis</a:t>
            </a:r>
          </a:p>
        </p:txBody>
      </p:sp>
      <p:grpSp>
        <p:nvGrpSpPr>
          <p:cNvPr id="10243" name="Group 3"/>
          <p:cNvGrpSpPr>
            <a:grpSpLocks/>
          </p:cNvGrpSpPr>
          <p:nvPr/>
        </p:nvGrpSpPr>
        <p:grpSpPr bwMode="auto">
          <a:xfrm>
            <a:off x="1992314" y="1268414"/>
            <a:ext cx="8567737" cy="5113337"/>
            <a:chOff x="-828600" y="404664"/>
            <a:chExt cx="10821774" cy="5472608"/>
          </a:xfrm>
        </p:grpSpPr>
        <p:sp>
          <p:nvSpPr>
            <p:cNvPr id="5" name="Rectangle 4"/>
            <p:cNvSpPr/>
            <p:nvPr>
              <p:custDataLst>
                <p:tags r:id="rId1"/>
              </p:custDataLst>
            </p:nvPr>
          </p:nvSpPr>
          <p:spPr>
            <a:xfrm>
              <a:off x="1812177" y="1772391"/>
              <a:ext cx="5496107" cy="2808514"/>
            </a:xfrm>
            <a:prstGeom prst="rect">
              <a:avLst/>
            </a:prstGeom>
            <a:solidFill>
              <a:srgbClr val="C0B3AC"/>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sz="1100" b="1" dirty="0">
                <a:latin typeface="Cambria"/>
                <a:cs typeface="Cambria"/>
              </a:endParaRPr>
            </a:p>
          </p:txBody>
        </p:sp>
        <p:grpSp>
          <p:nvGrpSpPr>
            <p:cNvPr id="10246" name="Group 5"/>
            <p:cNvGrpSpPr>
              <a:grpSpLocks/>
            </p:cNvGrpSpPr>
            <p:nvPr/>
          </p:nvGrpSpPr>
          <p:grpSpPr bwMode="auto">
            <a:xfrm>
              <a:off x="2652558" y="2576881"/>
              <a:ext cx="3816000" cy="1012141"/>
              <a:chOff x="2663999" y="2574867"/>
              <a:chExt cx="3816000" cy="1012141"/>
            </a:xfrm>
          </p:grpSpPr>
          <p:sp>
            <p:nvSpPr>
              <p:cNvPr id="27" name="Rectangle 26"/>
              <p:cNvSpPr/>
              <p:nvPr>
                <p:custDataLst>
                  <p:tags r:id="rId2"/>
                </p:custDataLst>
              </p:nvPr>
            </p:nvSpPr>
            <p:spPr>
              <a:xfrm>
                <a:off x="2663775" y="2574024"/>
                <a:ext cx="1908899" cy="504614"/>
              </a:xfrm>
              <a:prstGeom prst="rect">
                <a:avLst/>
              </a:prstGeom>
              <a:solidFill>
                <a:schemeClr val="bg1"/>
              </a:solidFill>
              <a:ln w="12700">
                <a:solidFill>
                  <a:srgbClr val="9B8579"/>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54000" bIns="36000" anchor="ctr"/>
              <a:lstStyle>
                <a:lvl1pPr marL="342900" indent="-342900"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lvl="1" algn="ctr" eaLnBrk="1" hangingPunct="1">
                  <a:spcBef>
                    <a:spcPct val="0"/>
                  </a:spcBef>
                  <a:buNone/>
                  <a:defRPr/>
                </a:pPr>
                <a:r>
                  <a:rPr lang="lt-LT" altLang="lt-LT" sz="1100" b="1" dirty="0">
                    <a:latin typeface="Cambria" pitchFamily="18" charset="0"/>
                  </a:rPr>
                  <a:t>Sėkmingai </a:t>
                </a:r>
                <a:r>
                  <a:rPr lang="lt-LT" altLang="lt-LT" sz="1100" b="1" u="sng" dirty="0">
                    <a:latin typeface="Cambria" pitchFamily="18" charset="0"/>
                  </a:rPr>
                  <a:t>besimokantys </a:t>
                </a:r>
                <a:r>
                  <a:rPr lang="lt-LT" altLang="lt-LT" sz="1100" b="1" dirty="0">
                    <a:latin typeface="Cambria" pitchFamily="18" charset="0"/>
                  </a:rPr>
                  <a:t>mokiniai</a:t>
                </a:r>
              </a:p>
            </p:txBody>
          </p:sp>
          <p:sp>
            <p:nvSpPr>
              <p:cNvPr id="28" name="Rectangle 27"/>
              <p:cNvSpPr/>
              <p:nvPr>
                <p:custDataLst>
                  <p:tags r:id="rId3"/>
                </p:custDataLst>
              </p:nvPr>
            </p:nvSpPr>
            <p:spPr>
              <a:xfrm>
                <a:off x="4572675" y="2574024"/>
                <a:ext cx="1906894" cy="504614"/>
              </a:xfrm>
              <a:prstGeom prst="rect">
                <a:avLst/>
              </a:prstGeom>
              <a:solidFill>
                <a:schemeClr val="bg1"/>
              </a:solidFill>
              <a:ln w="12700">
                <a:solidFill>
                  <a:srgbClr val="9B8579"/>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54000" bIns="36000" anchor="ctr"/>
              <a:lstStyle>
                <a:lvl1pPr marL="342900" indent="-342900"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lvl="1" algn="ctr" eaLnBrk="1" hangingPunct="1">
                  <a:spcBef>
                    <a:spcPct val="0"/>
                  </a:spcBef>
                  <a:buNone/>
                  <a:defRPr/>
                </a:pPr>
                <a:r>
                  <a:rPr lang="lt-LT" altLang="lt-LT" sz="1100" b="1" u="sng" dirty="0">
                    <a:latin typeface="Cambria" pitchFamily="18" charset="0"/>
                  </a:rPr>
                  <a:t>Pasitikinčios</a:t>
                </a:r>
                <a:r>
                  <a:rPr lang="lt-LT" altLang="lt-LT" sz="1100" b="1" dirty="0">
                    <a:latin typeface="Cambria" pitchFamily="18" charset="0"/>
                  </a:rPr>
                  <a:t> savimi asmenybės</a:t>
                </a:r>
              </a:p>
            </p:txBody>
          </p:sp>
          <p:sp>
            <p:nvSpPr>
              <p:cNvPr id="29" name="Rectangle 28"/>
              <p:cNvSpPr/>
              <p:nvPr>
                <p:custDataLst>
                  <p:tags r:id="rId4"/>
                </p:custDataLst>
              </p:nvPr>
            </p:nvSpPr>
            <p:spPr>
              <a:xfrm>
                <a:off x="2663775" y="3082036"/>
                <a:ext cx="1908899" cy="504615"/>
              </a:xfrm>
              <a:prstGeom prst="rect">
                <a:avLst/>
              </a:prstGeom>
              <a:solidFill>
                <a:schemeClr val="bg1"/>
              </a:solidFill>
              <a:ln w="12700">
                <a:solidFill>
                  <a:srgbClr val="9B8579"/>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54000" bIns="36000" anchor="ctr"/>
              <a:lstStyle/>
              <a:p>
                <a:pPr marL="0" lvl="1" algn="ctr">
                  <a:defRPr/>
                </a:pPr>
                <a:r>
                  <a:rPr lang="lt-LT" sz="1100" b="1" dirty="0">
                    <a:solidFill>
                      <a:schemeClr val="tx1"/>
                    </a:solidFill>
                    <a:latin typeface="Cambria"/>
                    <a:cs typeface="Cambria"/>
                  </a:rPr>
                  <a:t>Efektyviai </a:t>
                </a:r>
                <a:r>
                  <a:rPr lang="lt-LT" sz="1100" b="1" u="sng" dirty="0">
                    <a:solidFill>
                      <a:schemeClr val="tx1"/>
                    </a:solidFill>
                    <a:latin typeface="Cambria"/>
                    <a:cs typeface="Cambria"/>
                  </a:rPr>
                  <a:t>bendra-darbiaujantys</a:t>
                </a:r>
                <a:r>
                  <a:rPr lang="lt-LT" sz="1100" b="1" dirty="0">
                    <a:solidFill>
                      <a:schemeClr val="tx1"/>
                    </a:solidFill>
                    <a:latin typeface="Cambria"/>
                    <a:cs typeface="Cambria"/>
                  </a:rPr>
                  <a:t> mokiniai</a:t>
                </a:r>
              </a:p>
            </p:txBody>
          </p:sp>
          <p:sp>
            <p:nvSpPr>
              <p:cNvPr id="30" name="Rectangle 29"/>
              <p:cNvSpPr/>
              <p:nvPr>
                <p:custDataLst>
                  <p:tags r:id="rId5"/>
                </p:custDataLst>
              </p:nvPr>
            </p:nvSpPr>
            <p:spPr>
              <a:xfrm>
                <a:off x="4572675" y="3082036"/>
                <a:ext cx="1906894" cy="504615"/>
              </a:xfrm>
              <a:prstGeom prst="rect">
                <a:avLst/>
              </a:prstGeom>
              <a:solidFill>
                <a:schemeClr val="bg1"/>
              </a:solidFill>
              <a:ln w="12700">
                <a:solidFill>
                  <a:srgbClr val="9B8579"/>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54000" bIns="36000" anchor="ctr"/>
              <a:lstStyle>
                <a:lvl1pPr marL="342900" indent="-342900"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lvl="1" algn="ctr" eaLnBrk="1" hangingPunct="1">
                  <a:spcBef>
                    <a:spcPct val="0"/>
                  </a:spcBef>
                  <a:buNone/>
                  <a:defRPr/>
                </a:pPr>
                <a:r>
                  <a:rPr lang="lt-LT" altLang="lt-LT" sz="1100" b="1" u="sng" dirty="0">
                    <a:latin typeface="Cambria" pitchFamily="18" charset="0"/>
                  </a:rPr>
                  <a:t>Atsakingi</a:t>
                </a:r>
                <a:r>
                  <a:rPr lang="lt-LT" altLang="lt-LT" sz="1100" b="1" dirty="0">
                    <a:latin typeface="Cambria" pitchFamily="18" charset="0"/>
                  </a:rPr>
                  <a:t> piliečiai</a:t>
                </a:r>
              </a:p>
            </p:txBody>
          </p:sp>
        </p:grpSp>
        <p:sp>
          <p:nvSpPr>
            <p:cNvPr id="10247" name="TextBox 6"/>
            <p:cNvSpPr txBox="1">
              <a:spLocks noChangeArrowheads="1"/>
            </p:cNvSpPr>
            <p:nvPr/>
          </p:nvSpPr>
          <p:spPr bwMode="auto">
            <a:xfrm>
              <a:off x="1980609" y="2208870"/>
              <a:ext cx="5240045" cy="27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100" b="1">
                  <a:latin typeface="Cambria" panose="02040503050406030204" pitchFamily="18" charset="0"/>
                </a:rPr>
                <a:t>1. Jaunų žmonių įtraukimas į aukščiausios kokybės mokymąsi</a:t>
              </a:r>
            </a:p>
          </p:txBody>
        </p:sp>
        <p:sp>
          <p:nvSpPr>
            <p:cNvPr id="10248" name="TextBox 7"/>
            <p:cNvSpPr txBox="1">
              <a:spLocks noChangeArrowheads="1"/>
            </p:cNvSpPr>
            <p:nvPr/>
          </p:nvSpPr>
          <p:spPr bwMode="auto">
            <a:xfrm>
              <a:off x="2184295" y="3645024"/>
              <a:ext cx="4752528" cy="46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100" b="1">
                  <a:latin typeface="Cambria" panose="02040503050406030204" pitchFamily="18" charset="0"/>
                </a:rPr>
                <a:t>2. Dėmesys mokymosi rezultatams ir maksimalių galimybių pasiekti sėkmę sudarymas</a:t>
              </a:r>
            </a:p>
          </p:txBody>
        </p:sp>
        <p:sp>
          <p:nvSpPr>
            <p:cNvPr id="10249" name="TextBox 8"/>
            <p:cNvSpPr txBox="1">
              <a:spLocks noChangeArrowheads="1"/>
            </p:cNvSpPr>
            <p:nvPr/>
          </p:nvSpPr>
          <p:spPr bwMode="auto">
            <a:xfrm>
              <a:off x="2940378" y="1901093"/>
              <a:ext cx="3240360" cy="28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100" b="1">
                  <a:latin typeface="Cambria" panose="02040503050406030204" pitchFamily="18" charset="0"/>
                </a:rPr>
                <a:t>MOKYMAS IR MOKYMASIS</a:t>
              </a:r>
            </a:p>
          </p:txBody>
        </p:sp>
        <p:sp>
          <p:nvSpPr>
            <p:cNvPr id="10250" name="TextBox 9"/>
            <p:cNvSpPr txBox="1">
              <a:spLocks noChangeArrowheads="1"/>
            </p:cNvSpPr>
            <p:nvPr/>
          </p:nvSpPr>
          <p:spPr bwMode="auto">
            <a:xfrm>
              <a:off x="2940378" y="4177785"/>
              <a:ext cx="3240360" cy="28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100" b="1">
                  <a:latin typeface="Cambria" panose="02040503050406030204" pitchFamily="18" charset="0"/>
                </a:rPr>
                <a:t>MOKYMAS IR MOKYMASIS</a:t>
              </a:r>
            </a:p>
          </p:txBody>
        </p:sp>
        <p:sp>
          <p:nvSpPr>
            <p:cNvPr id="11" name="Rectangle 10"/>
            <p:cNvSpPr/>
            <p:nvPr/>
          </p:nvSpPr>
          <p:spPr>
            <a:xfrm>
              <a:off x="1980609" y="404664"/>
              <a:ext cx="2396150" cy="936171"/>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9. Kiekvieno vaiko gerovės užtikrinimas ir pagarba visiems mokyklos bendruomenės nariams</a:t>
              </a:r>
            </a:p>
          </p:txBody>
        </p:sp>
        <p:sp>
          <p:nvSpPr>
            <p:cNvPr id="12" name="Rectangle 11"/>
            <p:cNvSpPr/>
            <p:nvPr/>
          </p:nvSpPr>
          <p:spPr>
            <a:xfrm>
              <a:off x="4715629" y="404664"/>
              <a:ext cx="2398155" cy="936171"/>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10. Orientacija į tikslus ir aukštus mokymosi pasiekimus</a:t>
              </a:r>
            </a:p>
          </p:txBody>
        </p:sp>
        <p:sp>
          <p:nvSpPr>
            <p:cNvPr id="13" name="Rectangle 12"/>
            <p:cNvSpPr/>
            <p:nvPr/>
          </p:nvSpPr>
          <p:spPr>
            <a:xfrm>
              <a:off x="-828600" y="2051033"/>
              <a:ext cx="2396149" cy="936172"/>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8. Vertinamas ir įgalinamas mokyklos personalas ir mokiniai</a:t>
              </a:r>
            </a:p>
          </p:txBody>
        </p:sp>
        <p:sp>
          <p:nvSpPr>
            <p:cNvPr id="14" name="Rectangle 13"/>
            <p:cNvSpPr/>
            <p:nvPr/>
          </p:nvSpPr>
          <p:spPr>
            <a:xfrm>
              <a:off x="-806544" y="3391577"/>
              <a:ext cx="2396150" cy="936171"/>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7. Atliktų darbų vertinimas ir pozityvus požiūris į iššūkius</a:t>
              </a:r>
            </a:p>
          </p:txBody>
        </p:sp>
        <p:sp>
          <p:nvSpPr>
            <p:cNvPr id="15" name="Rectangle 14"/>
            <p:cNvSpPr/>
            <p:nvPr/>
          </p:nvSpPr>
          <p:spPr>
            <a:xfrm>
              <a:off x="7574968" y="2054432"/>
              <a:ext cx="2396150" cy="936172"/>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3. Kartu su mokiniais, tėvais ir personalu kuriama mokyklos vizija</a:t>
              </a:r>
            </a:p>
          </p:txBody>
        </p:sp>
        <p:sp>
          <p:nvSpPr>
            <p:cNvPr id="16" name="Rectangle 15"/>
            <p:cNvSpPr/>
            <p:nvPr/>
          </p:nvSpPr>
          <p:spPr>
            <a:xfrm>
              <a:off x="7597025" y="3394975"/>
              <a:ext cx="2396149" cy="936171"/>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4. Aukštos kokybės lyderystė visuose lygmenyse</a:t>
              </a:r>
            </a:p>
          </p:txBody>
        </p:sp>
        <p:sp>
          <p:nvSpPr>
            <p:cNvPr id="17" name="Rectangle 16"/>
            <p:cNvSpPr/>
            <p:nvPr/>
          </p:nvSpPr>
          <p:spPr>
            <a:xfrm>
              <a:off x="1980609" y="4941101"/>
              <a:ext cx="2396150" cy="936171"/>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6. Siekiant gerinti moksleivių rezultatus, bendradarbiaujama su tėvais </a:t>
              </a:r>
            </a:p>
          </p:txBody>
        </p:sp>
        <p:sp>
          <p:nvSpPr>
            <p:cNvPr id="18" name="Rectangle 17"/>
            <p:cNvSpPr/>
            <p:nvPr/>
          </p:nvSpPr>
          <p:spPr>
            <a:xfrm>
              <a:off x="4715629" y="4941101"/>
              <a:ext cx="2398155" cy="936171"/>
            </a:xfrm>
            <a:prstGeom prst="rect">
              <a:avLst/>
            </a:prstGeom>
            <a:solidFill>
              <a:srgbClr val="726056"/>
            </a:solidFill>
            <a:ln w="9525">
              <a:solidFill>
                <a:srgbClr val="7260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lt-LT" altLang="lt-LT" sz="1100" b="1">
                  <a:solidFill>
                    <a:srgbClr val="FFFFFF"/>
                  </a:solidFill>
                  <a:latin typeface="Cambria" pitchFamily="18" charset="0"/>
                </a:rPr>
                <a:t>5. Vystomi partnerystės ryšiai su kitomis įstaigomis ir bendruomene</a:t>
              </a:r>
            </a:p>
          </p:txBody>
        </p:sp>
        <p:cxnSp>
          <p:nvCxnSpPr>
            <p:cNvPr id="19" name="Straight Connector 18"/>
            <p:cNvCxnSpPr>
              <a:stCxn id="11" idx="2"/>
            </p:cNvCxnSpPr>
            <p:nvPr/>
          </p:nvCxnSpPr>
          <p:spPr>
            <a:xfrm>
              <a:off x="3177682" y="1340835"/>
              <a:ext cx="0" cy="431556"/>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936764" y="1340835"/>
              <a:ext cx="0" cy="431556"/>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330942" y="2560745"/>
              <a:ext cx="481235" cy="0"/>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348989" y="3916580"/>
              <a:ext cx="481235" cy="0"/>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308284" y="2576037"/>
              <a:ext cx="360926" cy="0"/>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308284" y="3916580"/>
              <a:ext cx="360926" cy="0"/>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159635" y="4580905"/>
              <a:ext cx="0" cy="431556"/>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906686" y="4580905"/>
              <a:ext cx="0" cy="431556"/>
            </a:xfrm>
            <a:prstGeom prst="line">
              <a:avLst/>
            </a:prstGeom>
            <a:ln w="19050">
              <a:solidFill>
                <a:srgbClr val="726056"/>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2108201" y="6434139"/>
            <a:ext cx="8297863" cy="307975"/>
          </a:xfrm>
          <a:prstGeom prst="rect">
            <a:avLst/>
          </a:prstGeom>
          <a:noFill/>
        </p:spPr>
        <p:txBody>
          <a:bodyPr>
            <a:spAutoFit/>
          </a:bodyPr>
          <a:lstStyle/>
          <a:p>
            <a:pPr>
              <a:defRPr/>
            </a:pPr>
            <a:r>
              <a:rPr lang="lt-LT" sz="1400" dirty="0">
                <a:latin typeface="+mj-lt"/>
              </a:rPr>
              <a:t>Šaltinis: </a:t>
            </a:r>
            <a:r>
              <a:rPr lang="lt-LT" sz="1400" dirty="0" err="1">
                <a:latin typeface="+mj-lt"/>
              </a:rPr>
              <a:t>How</a:t>
            </a:r>
            <a:r>
              <a:rPr lang="lt-LT" sz="1400" dirty="0">
                <a:latin typeface="+mj-lt"/>
              </a:rPr>
              <a:t> </a:t>
            </a:r>
            <a:r>
              <a:rPr lang="lt-LT" sz="1400" dirty="0" err="1">
                <a:latin typeface="+mj-lt"/>
              </a:rPr>
              <a:t>good</a:t>
            </a:r>
            <a:r>
              <a:rPr lang="lt-LT" sz="1400" dirty="0">
                <a:latin typeface="+mj-lt"/>
              </a:rPr>
              <a:t> </a:t>
            </a:r>
            <a:r>
              <a:rPr lang="lt-LT" sz="1400" dirty="0" err="1">
                <a:latin typeface="+mj-lt"/>
              </a:rPr>
              <a:t>is</a:t>
            </a:r>
            <a:r>
              <a:rPr lang="lt-LT" sz="1400" dirty="0">
                <a:latin typeface="+mj-lt"/>
              </a:rPr>
              <a:t> </a:t>
            </a:r>
            <a:r>
              <a:rPr lang="lt-LT" sz="1400" dirty="0" err="1">
                <a:latin typeface="+mj-lt"/>
              </a:rPr>
              <a:t>our</a:t>
            </a:r>
            <a:r>
              <a:rPr lang="lt-LT" sz="1400" dirty="0">
                <a:latin typeface="+mj-lt"/>
              </a:rPr>
              <a:t> </a:t>
            </a:r>
            <a:r>
              <a:rPr lang="lt-LT" sz="1400" dirty="0" err="1">
                <a:latin typeface="+mj-lt"/>
              </a:rPr>
              <a:t>school</a:t>
            </a:r>
            <a:r>
              <a:rPr lang="lt-LT" sz="1400" dirty="0">
                <a:latin typeface="+mj-lt"/>
              </a:rPr>
              <a:t>? </a:t>
            </a:r>
            <a:r>
              <a:rPr lang="lt-LT" sz="1400" dirty="0" err="1">
                <a:latin typeface="+mj-lt"/>
              </a:rPr>
              <a:t>The</a:t>
            </a:r>
            <a:r>
              <a:rPr lang="lt-LT" sz="1400" dirty="0">
                <a:latin typeface="+mj-lt"/>
              </a:rPr>
              <a:t> </a:t>
            </a:r>
            <a:r>
              <a:rPr lang="lt-LT" sz="1400" dirty="0" err="1">
                <a:latin typeface="+mj-lt"/>
              </a:rPr>
              <a:t>journey</a:t>
            </a:r>
            <a:r>
              <a:rPr lang="lt-LT" sz="1400" dirty="0">
                <a:latin typeface="+mj-lt"/>
              </a:rPr>
              <a:t> to </a:t>
            </a:r>
            <a:r>
              <a:rPr lang="lt-LT" sz="1400" dirty="0" err="1">
                <a:latin typeface="+mj-lt"/>
              </a:rPr>
              <a:t>excellence</a:t>
            </a:r>
            <a:r>
              <a:rPr lang="lt-LT" sz="1400" dirty="0">
                <a:latin typeface="+mj-lt"/>
              </a:rPr>
              <a:t>; HM </a:t>
            </a:r>
            <a:r>
              <a:rPr lang="lt-LT" sz="1400" dirty="0" err="1">
                <a:latin typeface="+mj-lt"/>
              </a:rPr>
              <a:t>Inspectorate</a:t>
            </a:r>
            <a:r>
              <a:rPr lang="lt-LT" sz="1400" dirty="0">
                <a:latin typeface="+mj-lt"/>
              </a:rPr>
              <a:t> </a:t>
            </a:r>
            <a:r>
              <a:rPr lang="lt-LT" sz="1400" dirty="0" err="1">
                <a:latin typeface="+mj-lt"/>
              </a:rPr>
              <a:t>of</a:t>
            </a:r>
            <a:r>
              <a:rPr lang="lt-LT" sz="1400" dirty="0">
                <a:latin typeface="+mj-lt"/>
              </a:rPr>
              <a:t> </a:t>
            </a:r>
            <a:r>
              <a:rPr lang="lt-LT" sz="1400" dirty="0" err="1">
                <a:latin typeface="+mj-lt"/>
              </a:rPr>
              <a:t>Education</a:t>
            </a:r>
            <a:r>
              <a:rPr lang="lt-LT" sz="1400" dirty="0">
                <a:latin typeface="+mj-lt"/>
              </a:rPr>
              <a:t>, </a:t>
            </a:r>
            <a:r>
              <a:rPr lang="en-US" sz="1400" dirty="0">
                <a:latin typeface="+mj-lt"/>
              </a:rPr>
              <a:t>2006</a:t>
            </a:r>
          </a:p>
        </p:txBody>
      </p:sp>
    </p:spTree>
    <p:extLst>
      <p:ext uri="{BB962C8B-B14F-4D97-AF65-F5344CB8AC3E}">
        <p14:creationId xmlns:p14="http://schemas.microsoft.com/office/powerpoint/2010/main" val="960210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pPr algn="ctr"/>
            <a:r>
              <a:rPr lang="lt-LT" altLang="lt-LT" sz="3200" b="1" dirty="0">
                <a:latin typeface="Palemonas" panose="02030603060206020803" pitchFamily="18" charset="0"/>
                <a:ea typeface="Palemonas" panose="02030603060206020803" pitchFamily="18" charset="0"/>
                <a:cs typeface="Palemonas" panose="02030603060206020803" pitchFamily="18" charset="0"/>
              </a:rPr>
              <a:t>Šveicarijos </a:t>
            </a:r>
            <a:r>
              <a:rPr lang="lt-LT" altLang="lt-LT" sz="3200" b="1" dirty="0" err="1">
                <a:latin typeface="Palemonas" panose="02030603060206020803" pitchFamily="18" charset="0"/>
                <a:ea typeface="Palemonas" panose="02030603060206020803" pitchFamily="18" charset="0"/>
                <a:cs typeface="Palemonas" panose="02030603060206020803" pitchFamily="18" charset="0"/>
              </a:rPr>
              <a:t>Cugo</a:t>
            </a:r>
            <a:r>
              <a:rPr lang="lt-LT" altLang="lt-LT" sz="3200" b="1" dirty="0">
                <a:latin typeface="Palemonas" panose="02030603060206020803" pitchFamily="18" charset="0"/>
                <a:ea typeface="Palemonas" panose="02030603060206020803" pitchFamily="18" charset="0"/>
                <a:cs typeface="Palemonas" panose="02030603060206020803" pitchFamily="18" charset="0"/>
              </a:rPr>
              <a:t> kantono geros mokyklos modelis</a:t>
            </a:r>
          </a:p>
        </p:txBody>
      </p:sp>
      <p:pic>
        <p:nvPicPr>
          <p:cNvPr id="11267" name="Picture 25"/>
          <p:cNvPicPr>
            <a:picLocks noChangeAspect="1" noChangeArrowheads="1"/>
          </p:cNvPicPr>
          <p:nvPr/>
        </p:nvPicPr>
        <p:blipFill>
          <a:blip r:embed="rId2" cstate="print">
            <a:extLst>
              <a:ext uri="{28A0092B-C50C-407E-A947-70E740481C1C}">
                <a14:useLocalDpi xmlns:a14="http://schemas.microsoft.com/office/drawing/2010/main" val="0"/>
              </a:ext>
            </a:extLst>
          </a:blip>
          <a:srcRect b="54417"/>
          <a:stretch>
            <a:fillRect/>
          </a:stretch>
        </p:blipFill>
        <p:spPr bwMode="auto">
          <a:xfrm>
            <a:off x="2351089" y="1268414"/>
            <a:ext cx="770572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973263" y="6381751"/>
            <a:ext cx="8299450" cy="307975"/>
          </a:xfrm>
          <a:prstGeom prst="rect">
            <a:avLst/>
          </a:prstGeom>
          <a:noFill/>
        </p:spPr>
        <p:txBody>
          <a:bodyPr>
            <a:spAutoFit/>
          </a:bodyPr>
          <a:lstStyle/>
          <a:p>
            <a:pPr>
              <a:defRPr/>
            </a:pPr>
            <a:r>
              <a:rPr lang="lt-LT" sz="1400" dirty="0">
                <a:latin typeface="Palemonas" panose="02030603060206020803" pitchFamily="18" charset="0"/>
                <a:ea typeface="Palemonas" panose="02030603060206020803" pitchFamily="18" charset="0"/>
              </a:rPr>
              <a:t>Šaltinis:</a:t>
            </a:r>
            <a:r>
              <a:rPr lang="en-US" sz="1400" dirty="0">
                <a:latin typeface="Palemonas" panose="02030603060206020803" pitchFamily="18" charset="0"/>
                <a:ea typeface="Palemonas" panose="02030603060206020803" pitchFamily="18" charset="0"/>
              </a:rPr>
              <a:t> </a:t>
            </a:r>
            <a:r>
              <a:rPr lang="en-US" sz="1400" dirty="0" err="1">
                <a:latin typeface="Palemonas" panose="02030603060206020803" pitchFamily="18" charset="0"/>
                <a:ea typeface="Palemonas" panose="02030603060206020803" pitchFamily="18" charset="0"/>
              </a:rPr>
              <a:t>Kokyb</a:t>
            </a:r>
            <a:r>
              <a:rPr lang="lt-LT" sz="1400" dirty="0">
                <a:latin typeface="Palemonas" panose="02030603060206020803" pitchFamily="18" charset="0"/>
                <a:ea typeface="Palemonas" panose="02030603060206020803" pitchFamily="18" charset="0"/>
              </a:rPr>
              <a:t>ės valdymas bendruomenių mokyklose, Švietimo ir kultūros direkcija, </a:t>
            </a:r>
            <a:r>
              <a:rPr lang="en-US" sz="1400" dirty="0">
                <a:latin typeface="Palemonas" panose="02030603060206020803" pitchFamily="18" charset="0"/>
                <a:ea typeface="Palemonas" panose="02030603060206020803" pitchFamily="18" charset="0"/>
              </a:rPr>
              <a:t>2008, </a:t>
            </a:r>
            <a:r>
              <a:rPr lang="en-US" sz="1400" dirty="0" err="1">
                <a:latin typeface="Palemonas" panose="02030603060206020803" pitchFamily="18" charset="0"/>
                <a:ea typeface="Palemonas" panose="02030603060206020803" pitchFamily="18" charset="0"/>
              </a:rPr>
              <a:t>psl</a:t>
            </a:r>
            <a:r>
              <a:rPr lang="en-US" sz="1400" dirty="0">
                <a:latin typeface="Palemonas" panose="02030603060206020803" pitchFamily="18" charset="0"/>
                <a:ea typeface="Palemonas" panose="02030603060206020803" pitchFamily="18" charset="0"/>
              </a:rPr>
              <a:t>. 12</a:t>
            </a:r>
            <a:endParaRPr lang="lt-LT" sz="1400" dirty="0">
              <a:latin typeface="Palemonas" panose="02030603060206020803" pitchFamily="18" charset="0"/>
              <a:ea typeface="Palemonas" panose="02030603060206020803" pitchFamily="18" charset="0"/>
            </a:endParaRPr>
          </a:p>
        </p:txBody>
      </p:sp>
    </p:spTree>
    <p:extLst>
      <p:ext uri="{BB962C8B-B14F-4D97-AF65-F5344CB8AC3E}">
        <p14:creationId xmlns:p14="http://schemas.microsoft.com/office/powerpoint/2010/main" val="25470033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normAutofit/>
          </a:bodyPr>
          <a:lstStyle/>
          <a:p>
            <a:pPr algn="ctr"/>
            <a:r>
              <a:rPr lang="lt-LT" altLang="lt-LT" sz="3200" b="1" dirty="0" smtClean="0">
                <a:latin typeface="Palemonas" panose="02030603060206020803" pitchFamily="18" charset="0"/>
                <a:ea typeface="Palemonas" panose="02030603060206020803" pitchFamily="18" charset="0"/>
              </a:rPr>
              <a:t>Futurologinis požiūris </a:t>
            </a:r>
            <a:r>
              <a:rPr lang="lt-LT" altLang="lt-LT" sz="3200" b="1" dirty="0">
                <a:latin typeface="Palemonas" panose="02030603060206020803" pitchFamily="18" charset="0"/>
                <a:ea typeface="Palemonas" panose="02030603060206020803" pitchFamily="18" charset="0"/>
              </a:rPr>
              <a:t>į mokyklą: koks mokymasis bus ateityje?</a:t>
            </a:r>
            <a:endParaRPr lang="lt-LT" altLang="lt-LT" sz="3200" dirty="0">
              <a:latin typeface="Palemonas" panose="02030603060206020803" pitchFamily="18" charset="0"/>
              <a:ea typeface="Palemonas" panose="02030603060206020803" pitchFamily="18" charset="0"/>
            </a:endParaRPr>
          </a:p>
        </p:txBody>
      </p:sp>
      <p:sp>
        <p:nvSpPr>
          <p:cNvPr id="80899" name="Rounded Rectangle 3"/>
          <p:cNvSpPr>
            <a:spLocks noChangeArrowheads="1"/>
          </p:cNvSpPr>
          <p:nvPr/>
        </p:nvSpPr>
        <p:spPr bwMode="auto">
          <a:xfrm>
            <a:off x="2063751" y="1844676"/>
            <a:ext cx="8424863" cy="4608513"/>
          </a:xfrm>
          <a:prstGeom prst="roundRect">
            <a:avLst>
              <a:gd name="adj" fmla="val 16667"/>
            </a:avLst>
          </a:prstGeom>
          <a:solidFill>
            <a:schemeClr val="bg1"/>
          </a:solidFill>
          <a:ln w="9525" algn="ctr">
            <a:solidFill>
              <a:schemeClr val="tx1"/>
            </a:solidFill>
            <a:round/>
            <a:headEnd/>
            <a:tailEnd/>
          </a:ln>
        </p:spPr>
        <p:txBody>
          <a:bodyPr wrap="none"/>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lt-LT" altLang="lt-LT" sz="1800"/>
          </a:p>
        </p:txBody>
      </p:sp>
      <p:sp>
        <p:nvSpPr>
          <p:cNvPr id="80900" name="Up Arrow 4"/>
          <p:cNvSpPr>
            <a:spLocks noChangeArrowheads="1"/>
          </p:cNvSpPr>
          <p:nvPr/>
        </p:nvSpPr>
        <p:spPr bwMode="auto">
          <a:xfrm>
            <a:off x="3616325" y="1709739"/>
            <a:ext cx="2192338" cy="4968875"/>
          </a:xfrm>
          <a:prstGeom prst="upArrow">
            <a:avLst>
              <a:gd name="adj1" fmla="val 50000"/>
              <a:gd name="adj2" fmla="val 49988"/>
            </a:avLst>
          </a:prstGeom>
          <a:solidFill>
            <a:schemeClr val="accent1"/>
          </a:solidFill>
          <a:ln w="9525" algn="ctr">
            <a:solidFill>
              <a:schemeClr val="tx1"/>
            </a:solidFill>
            <a:round/>
            <a:headEnd/>
            <a:tailEnd/>
          </a:ln>
        </p:spPr>
        <p:txBody>
          <a:bodyPr wrap="none"/>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lt-LT" altLang="lt-LT" sz="1800"/>
          </a:p>
        </p:txBody>
      </p:sp>
      <p:sp>
        <p:nvSpPr>
          <p:cNvPr id="80901" name="TextBox 6"/>
          <p:cNvSpPr txBox="1">
            <a:spLocks noChangeArrowheads="1"/>
          </p:cNvSpPr>
          <p:nvPr/>
        </p:nvSpPr>
        <p:spPr bwMode="auto">
          <a:xfrm>
            <a:off x="4112435" y="2990366"/>
            <a:ext cx="12509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lt-LT" sz="1600" b="1" dirty="0" err="1">
                <a:latin typeface="Palemonas" panose="02030603060206020803" pitchFamily="18" charset="0"/>
                <a:ea typeface="Palemonas" panose="02030603060206020803" pitchFamily="18" charset="0"/>
              </a:rPr>
              <a:t>Asmenin</a:t>
            </a:r>
            <a:r>
              <a:rPr lang="lt-LT" altLang="lt-LT" sz="1600" b="1" dirty="0">
                <a:latin typeface="Palemonas" panose="02030603060206020803" pitchFamily="18" charset="0"/>
                <a:ea typeface="Palemonas" panose="02030603060206020803" pitchFamily="18" charset="0"/>
              </a:rPr>
              <a:t>ės savybės</a:t>
            </a:r>
          </a:p>
        </p:txBody>
      </p:sp>
      <p:sp>
        <p:nvSpPr>
          <p:cNvPr id="80902" name="TextBox 7"/>
          <p:cNvSpPr txBox="1">
            <a:spLocks noChangeArrowheads="1"/>
          </p:cNvSpPr>
          <p:nvPr/>
        </p:nvSpPr>
        <p:spPr bwMode="auto">
          <a:xfrm>
            <a:off x="4151315" y="4280343"/>
            <a:ext cx="11207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500" b="1" dirty="0" smtClean="0">
                <a:latin typeface="Palemonas" panose="02030603060206020803" pitchFamily="18" charset="0"/>
                <a:ea typeface="Palemonas" panose="02030603060206020803" pitchFamily="18" charset="0"/>
              </a:rPr>
              <a:t>Socialiniai </a:t>
            </a:r>
            <a:r>
              <a:rPr lang="lt-LT" altLang="lt-LT" sz="1500" b="1" dirty="0">
                <a:latin typeface="Palemonas" panose="02030603060206020803" pitchFamily="18" charset="0"/>
                <a:ea typeface="Palemonas" panose="02030603060206020803" pitchFamily="18" charset="0"/>
              </a:rPr>
              <a:t>įgūdžiai</a:t>
            </a:r>
          </a:p>
        </p:txBody>
      </p:sp>
      <p:sp>
        <p:nvSpPr>
          <p:cNvPr id="80903" name="TextBox 8"/>
          <p:cNvSpPr txBox="1">
            <a:spLocks noChangeArrowheads="1"/>
          </p:cNvSpPr>
          <p:nvPr/>
        </p:nvSpPr>
        <p:spPr bwMode="auto">
          <a:xfrm>
            <a:off x="4033829" y="5340349"/>
            <a:ext cx="13684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600" b="1" dirty="0">
                <a:latin typeface="Palemonas" panose="02030603060206020803" pitchFamily="18" charset="0"/>
                <a:ea typeface="Palemonas" panose="02030603060206020803" pitchFamily="18" charset="0"/>
              </a:rPr>
              <a:t>Gebėjimas mokytis</a:t>
            </a:r>
          </a:p>
        </p:txBody>
      </p:sp>
      <p:sp>
        <p:nvSpPr>
          <p:cNvPr id="80904" name="Up Arrow 5"/>
          <p:cNvSpPr>
            <a:spLocks noChangeArrowheads="1"/>
          </p:cNvSpPr>
          <p:nvPr/>
        </p:nvSpPr>
        <p:spPr bwMode="auto">
          <a:xfrm>
            <a:off x="6816726" y="1700214"/>
            <a:ext cx="2193925" cy="4968875"/>
          </a:xfrm>
          <a:prstGeom prst="upArrow">
            <a:avLst>
              <a:gd name="adj1" fmla="val 50000"/>
              <a:gd name="adj2" fmla="val 50015"/>
            </a:avLst>
          </a:prstGeom>
          <a:solidFill>
            <a:schemeClr val="accent1"/>
          </a:solidFill>
          <a:ln w="9525" algn="ctr">
            <a:solidFill>
              <a:schemeClr val="tx1"/>
            </a:solidFill>
            <a:round/>
            <a:headEnd/>
            <a:tailEnd/>
          </a:ln>
        </p:spPr>
        <p:txBody>
          <a:bodyPr wrap="none"/>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lt-LT" altLang="lt-LT" sz="1800"/>
          </a:p>
        </p:txBody>
      </p:sp>
      <p:sp>
        <p:nvSpPr>
          <p:cNvPr id="80905" name="TextBox 9"/>
          <p:cNvSpPr txBox="1">
            <a:spLocks noChangeArrowheads="1"/>
          </p:cNvSpPr>
          <p:nvPr/>
        </p:nvSpPr>
        <p:spPr bwMode="auto">
          <a:xfrm>
            <a:off x="7351714" y="2979739"/>
            <a:ext cx="1136651"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400" b="1" dirty="0">
                <a:latin typeface="Palemonas" panose="02030603060206020803" pitchFamily="18" charset="0"/>
                <a:ea typeface="Palemonas" panose="02030603060206020803" pitchFamily="18" charset="0"/>
              </a:rPr>
              <a:t>Orientacija</a:t>
            </a:r>
          </a:p>
          <a:p>
            <a:pPr algn="ctr" eaLnBrk="1" hangingPunct="1">
              <a:spcBef>
                <a:spcPct val="0"/>
              </a:spcBef>
              <a:buFontTx/>
              <a:buNone/>
            </a:pPr>
            <a:r>
              <a:rPr lang="lt-LT" altLang="lt-LT" sz="1400" b="1" dirty="0">
                <a:latin typeface="Palemonas" panose="02030603060206020803" pitchFamily="18" charset="0"/>
                <a:ea typeface="Palemonas" panose="02030603060206020803" pitchFamily="18" charset="0"/>
              </a:rPr>
              <a:t> į mokinį</a:t>
            </a:r>
          </a:p>
        </p:txBody>
      </p:sp>
      <p:sp>
        <p:nvSpPr>
          <p:cNvPr id="80906" name="TextBox 10"/>
          <p:cNvSpPr txBox="1">
            <a:spLocks noChangeArrowheads="1"/>
          </p:cNvSpPr>
          <p:nvPr/>
        </p:nvSpPr>
        <p:spPr bwMode="auto">
          <a:xfrm>
            <a:off x="7351715" y="4130675"/>
            <a:ext cx="12328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400" b="1" dirty="0">
                <a:latin typeface="Palemonas" panose="02030603060206020803" pitchFamily="18" charset="0"/>
                <a:ea typeface="Palemonas" panose="02030603060206020803" pitchFamily="18" charset="0"/>
              </a:rPr>
              <a:t>Mokymasis grupėse</a:t>
            </a:r>
          </a:p>
        </p:txBody>
      </p:sp>
      <p:sp>
        <p:nvSpPr>
          <p:cNvPr id="80907" name="TextBox 11"/>
          <p:cNvSpPr txBox="1">
            <a:spLocks noChangeArrowheads="1"/>
          </p:cNvSpPr>
          <p:nvPr/>
        </p:nvSpPr>
        <p:spPr bwMode="auto">
          <a:xfrm>
            <a:off x="7269041" y="5303800"/>
            <a:ext cx="13684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1400" b="1" dirty="0">
                <a:latin typeface="Palemonas" panose="02030603060206020803" pitchFamily="18" charset="0"/>
                <a:ea typeface="Palemonas" panose="02030603060206020803" pitchFamily="18" charset="0"/>
              </a:rPr>
              <a:t>Mokymasis visur ir </a:t>
            </a:r>
            <a:endParaRPr lang="lt-LT" altLang="lt-LT" sz="1400" b="1" dirty="0" smtClean="0">
              <a:latin typeface="Palemonas" panose="02030603060206020803" pitchFamily="18" charset="0"/>
              <a:ea typeface="Palemonas" panose="02030603060206020803" pitchFamily="18" charset="0"/>
            </a:endParaRPr>
          </a:p>
          <a:p>
            <a:pPr algn="ctr" eaLnBrk="1" hangingPunct="1">
              <a:spcBef>
                <a:spcPct val="0"/>
              </a:spcBef>
              <a:buFontTx/>
              <a:buNone/>
            </a:pPr>
            <a:r>
              <a:rPr lang="lt-LT" altLang="lt-LT" sz="1400" b="1" dirty="0" smtClean="0">
                <a:latin typeface="Palemonas" panose="02030603060206020803" pitchFamily="18" charset="0"/>
                <a:ea typeface="Palemonas" panose="02030603060206020803" pitchFamily="18" charset="0"/>
              </a:rPr>
              <a:t>visada</a:t>
            </a:r>
            <a:endParaRPr lang="lt-LT" altLang="lt-LT" sz="1400" b="1" dirty="0">
              <a:latin typeface="Palemonas" panose="02030603060206020803" pitchFamily="18" charset="0"/>
              <a:ea typeface="Palemonas" panose="02030603060206020803" pitchFamily="18" charset="0"/>
            </a:endParaRPr>
          </a:p>
        </p:txBody>
      </p:sp>
      <p:sp>
        <p:nvSpPr>
          <p:cNvPr id="80908" name="TextBox 12"/>
          <p:cNvSpPr txBox="1">
            <a:spLocks noChangeArrowheads="1"/>
          </p:cNvSpPr>
          <p:nvPr/>
        </p:nvSpPr>
        <p:spPr bwMode="auto">
          <a:xfrm>
            <a:off x="5168901" y="2979738"/>
            <a:ext cx="2303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2000" b="1" dirty="0">
                <a:latin typeface="Palemonas" panose="02030603060206020803" pitchFamily="18" charset="0"/>
                <a:ea typeface="Palemonas" panose="02030603060206020803" pitchFamily="18" charset="0"/>
              </a:rPr>
              <a:t>Suasmeninimas</a:t>
            </a:r>
          </a:p>
        </p:txBody>
      </p:sp>
      <p:sp>
        <p:nvSpPr>
          <p:cNvPr id="80909" name="TextBox 13"/>
          <p:cNvSpPr txBox="1">
            <a:spLocks noChangeArrowheads="1"/>
          </p:cNvSpPr>
          <p:nvPr/>
        </p:nvSpPr>
        <p:spPr bwMode="auto">
          <a:xfrm>
            <a:off x="5168901" y="4130676"/>
            <a:ext cx="2303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2000" b="1" dirty="0" err="1">
                <a:latin typeface="Palemonas" panose="02030603060206020803" pitchFamily="18" charset="0"/>
                <a:ea typeface="Palemonas" panose="02030603060206020803" pitchFamily="18" charset="0"/>
              </a:rPr>
              <a:t>Bendradarbia-</a:t>
            </a:r>
            <a:endParaRPr lang="lt-LT" altLang="lt-LT" sz="2000" b="1" dirty="0">
              <a:latin typeface="Palemonas" panose="02030603060206020803" pitchFamily="18" charset="0"/>
              <a:ea typeface="Palemonas" panose="02030603060206020803" pitchFamily="18" charset="0"/>
            </a:endParaRPr>
          </a:p>
          <a:p>
            <a:pPr algn="ctr" eaLnBrk="1" hangingPunct="1">
              <a:spcBef>
                <a:spcPct val="0"/>
              </a:spcBef>
              <a:buFontTx/>
              <a:buNone/>
            </a:pPr>
            <a:r>
              <a:rPr lang="lt-LT" altLang="lt-LT" sz="2000" b="1" dirty="0" err="1">
                <a:latin typeface="Palemonas" panose="02030603060206020803" pitchFamily="18" charset="0"/>
                <a:ea typeface="Palemonas" panose="02030603060206020803" pitchFamily="18" charset="0"/>
              </a:rPr>
              <a:t>vimas</a:t>
            </a:r>
            <a:endParaRPr lang="lt-LT" altLang="lt-LT" sz="2000" b="1" dirty="0">
              <a:latin typeface="Palemonas" panose="02030603060206020803" pitchFamily="18" charset="0"/>
              <a:ea typeface="Palemonas" panose="02030603060206020803" pitchFamily="18" charset="0"/>
            </a:endParaRPr>
          </a:p>
        </p:txBody>
      </p:sp>
      <p:sp>
        <p:nvSpPr>
          <p:cNvPr id="80910" name="TextBox 14"/>
          <p:cNvSpPr txBox="1">
            <a:spLocks noChangeArrowheads="1"/>
          </p:cNvSpPr>
          <p:nvPr/>
        </p:nvSpPr>
        <p:spPr bwMode="auto">
          <a:xfrm>
            <a:off x="5168901" y="5283200"/>
            <a:ext cx="2303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2000" b="1" dirty="0" err="1">
                <a:latin typeface="Palemonas" panose="02030603060206020803" pitchFamily="18" charset="0"/>
                <a:ea typeface="Palemonas" panose="02030603060206020803" pitchFamily="18" charset="0"/>
              </a:rPr>
              <a:t>Neformalumas</a:t>
            </a:r>
            <a:endParaRPr lang="lt-LT" altLang="lt-LT" sz="2000" b="1" dirty="0">
              <a:latin typeface="Palemonas" panose="02030603060206020803" pitchFamily="18" charset="0"/>
              <a:ea typeface="Palemonas" panose="02030603060206020803" pitchFamily="18" charset="0"/>
            </a:endParaRPr>
          </a:p>
        </p:txBody>
      </p:sp>
      <p:sp>
        <p:nvSpPr>
          <p:cNvPr id="19" name="Rounded Rectangle 18"/>
          <p:cNvSpPr/>
          <p:nvPr/>
        </p:nvSpPr>
        <p:spPr bwMode="auto">
          <a:xfrm>
            <a:off x="2279651" y="2205038"/>
            <a:ext cx="2663825" cy="431800"/>
          </a:xfrm>
          <a:prstGeom prst="roundRect">
            <a:avLst/>
          </a:prstGeom>
          <a:solidFill>
            <a:srgbClr val="00B0F0"/>
          </a:solidFill>
          <a:ln w="9525" cap="flat" cmpd="sng" algn="ctr">
            <a:solidFill>
              <a:schemeClr val="tx1"/>
            </a:solidFill>
            <a:prstDash val="solid"/>
            <a:round/>
            <a:headEnd type="none" w="med" len="med"/>
            <a:tailEnd type="none" w="med" len="med"/>
          </a:ln>
          <a:effectLst/>
          <a:extLst/>
        </p:spPr>
        <p:txBody>
          <a:bodyPr wrap="none"/>
          <a:lstStyle/>
          <a:p>
            <a:pPr>
              <a:defRPr/>
            </a:pPr>
            <a:r>
              <a:rPr lang="en-US" b="1" dirty="0" err="1">
                <a:latin typeface="Palemonas" panose="02030603060206020803" pitchFamily="18" charset="0"/>
                <a:ea typeface="Palemonas" panose="02030603060206020803" pitchFamily="18" charset="0"/>
              </a:rPr>
              <a:t>Nauji</a:t>
            </a:r>
            <a:r>
              <a:rPr lang="en-US" b="1" dirty="0">
                <a:latin typeface="Palemonas" panose="02030603060206020803" pitchFamily="18" charset="0"/>
                <a:ea typeface="Palemonas" panose="02030603060206020803" pitchFamily="18" charset="0"/>
              </a:rPr>
              <a:t> </a:t>
            </a:r>
            <a:r>
              <a:rPr lang="en-US" b="1" dirty="0" err="1">
                <a:latin typeface="Palemonas" panose="02030603060206020803" pitchFamily="18" charset="0"/>
                <a:ea typeface="Palemonas" panose="02030603060206020803" pitchFamily="18" charset="0"/>
              </a:rPr>
              <a:t>geb</a:t>
            </a:r>
            <a:r>
              <a:rPr lang="lt-LT" b="1" dirty="0">
                <a:latin typeface="Palemonas" panose="02030603060206020803" pitchFamily="18" charset="0"/>
                <a:ea typeface="Palemonas" panose="02030603060206020803" pitchFamily="18" charset="0"/>
              </a:rPr>
              <a:t>ėjimai</a:t>
            </a:r>
          </a:p>
        </p:txBody>
      </p:sp>
      <p:sp>
        <p:nvSpPr>
          <p:cNvPr id="20" name="Rounded Rectangle 19"/>
          <p:cNvSpPr/>
          <p:nvPr/>
        </p:nvSpPr>
        <p:spPr bwMode="auto">
          <a:xfrm>
            <a:off x="7716838" y="2205038"/>
            <a:ext cx="2627312" cy="431800"/>
          </a:xfrm>
          <a:prstGeom prst="roundRect">
            <a:avLst/>
          </a:prstGeom>
          <a:solidFill>
            <a:srgbClr val="00B0F0"/>
          </a:solidFill>
          <a:ln w="9525" cap="flat" cmpd="sng" algn="ctr">
            <a:solidFill>
              <a:schemeClr val="tx1"/>
            </a:solidFill>
            <a:prstDash val="solid"/>
            <a:round/>
            <a:headEnd type="none" w="med" len="med"/>
            <a:tailEnd type="none" w="med" len="med"/>
          </a:ln>
          <a:effectLst/>
          <a:extLst/>
        </p:spPr>
        <p:txBody>
          <a:bodyPr wrap="none"/>
          <a:lstStyle/>
          <a:p>
            <a:pPr>
              <a:defRPr/>
            </a:pPr>
            <a:r>
              <a:rPr lang="en-US" b="1" dirty="0" err="1">
                <a:latin typeface="Palemonas" panose="02030603060206020803" pitchFamily="18" charset="0"/>
                <a:ea typeface="Palemonas" panose="02030603060206020803" pitchFamily="18" charset="0"/>
              </a:rPr>
              <a:t>Nauji</a:t>
            </a:r>
            <a:r>
              <a:rPr lang="lt-LT" b="1" dirty="0">
                <a:latin typeface="Palemonas" panose="02030603060206020803" pitchFamily="18" charset="0"/>
                <a:ea typeface="Palemonas" panose="02030603060206020803" pitchFamily="18" charset="0"/>
              </a:rPr>
              <a:t> mokymosi būdai</a:t>
            </a:r>
          </a:p>
        </p:txBody>
      </p:sp>
      <p:sp>
        <p:nvSpPr>
          <p:cNvPr id="80913" name="TextBox 20"/>
          <p:cNvSpPr txBox="1">
            <a:spLocks noChangeArrowheads="1"/>
          </p:cNvSpPr>
          <p:nvPr/>
        </p:nvSpPr>
        <p:spPr bwMode="auto">
          <a:xfrm>
            <a:off x="8472489" y="2979739"/>
            <a:ext cx="201612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1400" b="1" dirty="0">
                <a:latin typeface="Palemonas" panose="02030603060206020803" pitchFamily="18" charset="0"/>
                <a:ea typeface="Palemonas" panose="02030603060206020803" pitchFamily="18" charset="0"/>
              </a:rPr>
              <a:t>Suasmeninti, aktyvūs, motyvuojantys, įtraukiantys, patyri-miniai mokymosi būdai</a:t>
            </a:r>
          </a:p>
        </p:txBody>
      </p:sp>
      <p:sp>
        <p:nvSpPr>
          <p:cNvPr id="80914" name="TextBox 21"/>
          <p:cNvSpPr txBox="1">
            <a:spLocks noChangeArrowheads="1"/>
          </p:cNvSpPr>
          <p:nvPr/>
        </p:nvSpPr>
        <p:spPr bwMode="auto">
          <a:xfrm>
            <a:off x="8472488" y="4130675"/>
            <a:ext cx="18716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1400" b="1" dirty="0">
                <a:latin typeface="Palemonas" panose="02030603060206020803" pitchFamily="18" charset="0"/>
                <a:ea typeface="Palemonas" panose="02030603060206020803" pitchFamily="18" charset="0"/>
              </a:rPr>
              <a:t>Mokymasis grupėse, </a:t>
            </a:r>
            <a:r>
              <a:rPr lang="lt-LT" altLang="lt-LT" sz="1400" b="1" dirty="0" err="1">
                <a:latin typeface="Palemonas" panose="02030603060206020803" pitchFamily="18" charset="0"/>
                <a:ea typeface="Palemonas" panose="02030603060206020803" pitchFamily="18" charset="0"/>
              </a:rPr>
              <a:t>partneriškai</a:t>
            </a:r>
            <a:r>
              <a:rPr lang="lt-LT" altLang="lt-LT" sz="1400" b="1" dirty="0">
                <a:latin typeface="Palemonas" panose="02030603060206020803" pitchFamily="18" charset="0"/>
                <a:ea typeface="Palemonas" panose="02030603060206020803" pitchFamily="18" charset="0"/>
              </a:rPr>
              <a:t>, įvairiuose tinkluose</a:t>
            </a:r>
          </a:p>
        </p:txBody>
      </p:sp>
      <p:sp>
        <p:nvSpPr>
          <p:cNvPr id="80915" name="TextBox 22"/>
          <p:cNvSpPr txBox="1">
            <a:spLocks noChangeArrowheads="1"/>
          </p:cNvSpPr>
          <p:nvPr/>
        </p:nvSpPr>
        <p:spPr bwMode="auto">
          <a:xfrm>
            <a:off x="8472488" y="5283200"/>
            <a:ext cx="18716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1400" b="1" dirty="0">
                <a:latin typeface="Palemonas" panose="02030603060206020803" pitchFamily="18" charset="0"/>
                <a:ea typeface="Palemonas" panose="02030603060206020803" pitchFamily="18" charset="0"/>
              </a:rPr>
              <a:t>Mokymasis visur ir visada, mokymasis iš virtualių šaltinių</a:t>
            </a:r>
          </a:p>
        </p:txBody>
      </p:sp>
      <p:sp>
        <p:nvSpPr>
          <p:cNvPr id="80916" name="TextBox 23"/>
          <p:cNvSpPr txBox="1">
            <a:spLocks noChangeArrowheads="1"/>
          </p:cNvSpPr>
          <p:nvPr/>
        </p:nvSpPr>
        <p:spPr bwMode="auto">
          <a:xfrm>
            <a:off x="2135188" y="2979739"/>
            <a:ext cx="201771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1400" b="1" dirty="0">
                <a:latin typeface="Palemonas" panose="02030603060206020803" pitchFamily="18" charset="0"/>
                <a:ea typeface="Palemonas" panose="02030603060206020803" pitchFamily="18" charset="0"/>
              </a:rPr>
              <a:t>Iniciatyvumas, </a:t>
            </a:r>
            <a:r>
              <a:rPr lang="lt-LT" altLang="lt-LT" sz="1400" b="1" dirty="0" smtClean="0">
                <a:latin typeface="Palemonas" panose="02030603060206020803" pitchFamily="18" charset="0"/>
                <a:ea typeface="Palemonas" panose="02030603060206020803" pitchFamily="18" charset="0"/>
              </a:rPr>
              <a:t>lankstumas</a:t>
            </a:r>
            <a:r>
              <a:rPr lang="lt-LT" altLang="lt-LT" sz="1400" b="1" dirty="0">
                <a:latin typeface="Palemonas" panose="02030603060206020803" pitchFamily="18" charset="0"/>
                <a:ea typeface="Palemonas" panose="02030603060206020803" pitchFamily="18" charset="0"/>
              </a:rPr>
              <a:t>, atsakingumas, kūrybingumas, iššūkių priėmimas</a:t>
            </a:r>
          </a:p>
        </p:txBody>
      </p:sp>
      <p:sp>
        <p:nvSpPr>
          <p:cNvPr id="80917" name="TextBox 24"/>
          <p:cNvSpPr txBox="1">
            <a:spLocks noChangeArrowheads="1"/>
          </p:cNvSpPr>
          <p:nvPr/>
        </p:nvSpPr>
        <p:spPr bwMode="auto">
          <a:xfrm>
            <a:off x="2133602" y="4227420"/>
            <a:ext cx="20177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1400" b="1" dirty="0">
                <a:latin typeface="Palemonas" panose="02030603060206020803" pitchFamily="18" charset="0"/>
                <a:ea typeface="Palemonas" panose="02030603060206020803" pitchFamily="18" charset="0"/>
              </a:rPr>
              <a:t>Komandinis darbas, bendradarbiavimas, </a:t>
            </a:r>
            <a:r>
              <a:rPr lang="lt-LT" altLang="lt-LT" sz="1400" b="1" dirty="0" err="1">
                <a:latin typeface="Palemonas" panose="02030603060206020803" pitchFamily="18" charset="0"/>
                <a:ea typeface="Palemonas" panose="02030603060206020803" pitchFamily="18" charset="0"/>
              </a:rPr>
              <a:t>empatija</a:t>
            </a:r>
            <a:endParaRPr lang="lt-LT" altLang="lt-LT" sz="1400" b="1" dirty="0">
              <a:latin typeface="Palemonas" panose="02030603060206020803" pitchFamily="18" charset="0"/>
              <a:ea typeface="Palemonas" panose="02030603060206020803" pitchFamily="18" charset="0"/>
            </a:endParaRPr>
          </a:p>
        </p:txBody>
      </p:sp>
      <p:sp>
        <p:nvSpPr>
          <p:cNvPr id="80918" name="TextBox 25"/>
          <p:cNvSpPr txBox="1">
            <a:spLocks noChangeArrowheads="1"/>
          </p:cNvSpPr>
          <p:nvPr/>
        </p:nvSpPr>
        <p:spPr bwMode="auto">
          <a:xfrm>
            <a:off x="2162167" y="5067518"/>
            <a:ext cx="187166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lt-LT" altLang="lt-LT" sz="1400" b="1" dirty="0">
                <a:latin typeface="Palemonas" panose="02030603060206020803" pitchFamily="18" charset="0"/>
                <a:ea typeface="Palemonas" panose="02030603060206020803" pitchFamily="18" charset="0"/>
              </a:rPr>
              <a:t>Gebėjimai valdyti procesą, organizuoti, </a:t>
            </a:r>
            <a:r>
              <a:rPr lang="lt-LT" altLang="lt-LT" sz="1400" b="1" dirty="0" err="1">
                <a:latin typeface="Palemonas" panose="02030603060206020803" pitchFamily="18" charset="0"/>
                <a:ea typeface="Palemonas" panose="02030603060206020803" pitchFamily="18" charset="0"/>
              </a:rPr>
              <a:t>kognityvus</a:t>
            </a:r>
            <a:r>
              <a:rPr lang="lt-LT" altLang="lt-LT" sz="1400" b="1" dirty="0">
                <a:latin typeface="Palemonas" panose="02030603060206020803" pitchFamily="18" charset="0"/>
                <a:ea typeface="Palemonas" panose="02030603060206020803" pitchFamily="18" charset="0"/>
              </a:rPr>
              <a:t> mąstymas</a:t>
            </a:r>
          </a:p>
        </p:txBody>
      </p:sp>
    </p:spTree>
    <p:extLst>
      <p:ext uri="{BB962C8B-B14F-4D97-AF65-F5344CB8AC3E}">
        <p14:creationId xmlns:p14="http://schemas.microsoft.com/office/powerpoint/2010/main" val="18643393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ntraštė 1"/>
          <p:cNvSpPr>
            <a:spLocks noGrp="1"/>
          </p:cNvSpPr>
          <p:nvPr>
            <p:ph type="title"/>
          </p:nvPr>
        </p:nvSpPr>
        <p:spPr>
          <a:xfrm>
            <a:off x="2351089" y="333376"/>
            <a:ext cx="7786687" cy="561975"/>
          </a:xfrm>
        </p:spPr>
        <p:txBody>
          <a:bodyPr>
            <a:normAutofit fontScale="90000"/>
          </a:bodyPr>
          <a:lstStyle/>
          <a:p>
            <a:pPr algn="ctr"/>
            <a:r>
              <a:rPr lang="lt-LT" altLang="lt-LT" b="1" dirty="0" smtClean="0">
                <a:latin typeface="Palemonas" panose="02030603060206020803" pitchFamily="18" charset="0"/>
                <a:ea typeface="Palemonas" panose="02030603060206020803" pitchFamily="18" charset="0"/>
                <a:cs typeface="Palemonas" panose="02030603060206020803" pitchFamily="18" charset="0"/>
              </a:rPr>
              <a:t>GERA MOKYKLA</a:t>
            </a:r>
          </a:p>
        </p:txBody>
      </p:sp>
      <p:sp>
        <p:nvSpPr>
          <p:cNvPr id="12291" name="Turinio vietos rezervavimo ženklas 2"/>
          <p:cNvSpPr>
            <a:spLocks noGrp="1"/>
          </p:cNvSpPr>
          <p:nvPr>
            <p:ph idx="1"/>
          </p:nvPr>
        </p:nvSpPr>
        <p:spPr>
          <a:xfrm>
            <a:off x="1981201" y="836614"/>
            <a:ext cx="8626475" cy="6021387"/>
          </a:xfrm>
        </p:spPr>
        <p:txBody>
          <a:bodyPr/>
          <a:lstStyle/>
          <a:p>
            <a:r>
              <a:rPr lang="lt-LT" altLang="lt-LT" b="1" dirty="0" smtClean="0">
                <a:latin typeface="Palemonas" panose="02030603060206020803" pitchFamily="18" charset="0"/>
                <a:ea typeface="Palemonas" panose="02030603060206020803" pitchFamily="18" charset="0"/>
                <a:cs typeface="Palemonas" panose="02030603060206020803" pitchFamily="18" charset="0"/>
              </a:rPr>
              <a:t>Ugdymo </a:t>
            </a:r>
            <a:r>
              <a:rPr lang="en-US" altLang="lt-LT" b="1" dirty="0" err="1" smtClean="0">
                <a:latin typeface="Palemonas" panose="02030603060206020803" pitchFamily="18" charset="0"/>
                <a:ea typeface="Palemonas" panose="02030603060206020803" pitchFamily="18" charset="0"/>
                <a:cs typeface="Palemonas" panose="02030603060206020803" pitchFamily="18" charset="0"/>
              </a:rPr>
              <a:t>turinys</a:t>
            </a:r>
            <a:endParaRPr lang="lt-LT" altLang="lt-LT" b="1" dirty="0" smtClean="0">
              <a:latin typeface="Palemonas" panose="02030603060206020803" pitchFamily="18" charset="0"/>
              <a:ea typeface="Palemonas" panose="02030603060206020803" pitchFamily="18" charset="0"/>
              <a:cs typeface="Palemonas" panose="02030603060206020803" pitchFamily="18" charset="0"/>
            </a:endParaRPr>
          </a:p>
          <a:p>
            <a:endParaRPr lang="lt-LT" altLang="lt-LT" dirty="0" smtClean="0"/>
          </a:p>
          <a:p>
            <a:endParaRPr lang="lt-LT" altLang="lt-LT" dirty="0" smtClean="0"/>
          </a:p>
          <a:p>
            <a:r>
              <a:rPr lang="lt-LT" altLang="lt-LT" sz="1800" b="1" dirty="0">
                <a:latin typeface="Palemonas" panose="02030603060206020803" pitchFamily="18" charset="0"/>
                <a:ea typeface="Palemonas" panose="02030603060206020803" pitchFamily="18" charset="0"/>
                <a:cs typeface="Palemonas" panose="02030603060206020803" pitchFamily="18" charset="0"/>
              </a:rPr>
              <a:t>Numatomos dvi galimos ugdymo turinio kryptys - būti tradicine, žinias suteikiančia, kontroliuojamoje aplinkoje veikiančia mokykla ar tapti nuolat besikeičiančia, mokinių ir visuomenės poreikius atliepiančia, besimokančia mokykla.</a:t>
            </a: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Mokyklos valdymo ideologija</a:t>
            </a:r>
          </a:p>
          <a:p>
            <a:endParaRPr lang="lt-LT" altLang="lt-LT" dirty="0" smtClean="0"/>
          </a:p>
          <a:p>
            <a:endParaRPr lang="lt-LT" altLang="lt-LT" dirty="0" smtClean="0"/>
          </a:p>
          <a:p>
            <a:r>
              <a:rPr lang="lt-LT" altLang="lt-LT" sz="1800" b="1" dirty="0">
                <a:latin typeface="Palemonas" panose="02030603060206020803" pitchFamily="18" charset="0"/>
                <a:ea typeface="Palemonas" panose="02030603060206020803" pitchFamily="18" charset="0"/>
                <a:cs typeface="Palemonas" panose="02030603060206020803" pitchFamily="18" charset="0"/>
              </a:rPr>
              <a:t>Egzistuoja dvi valdymo ideologijos kryptys. Vienoje pusėje yra savarankiška, todėl gebanti greitai mokytis ir tobulėti mokykla, kitoje – mokykla, kurios veikla yra reglamentuojama ir vykdoma nuolatinė mokyklos veiklos kontrolė.</a:t>
            </a:r>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051" y="3924563"/>
            <a:ext cx="8640762" cy="103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076" y="1341438"/>
            <a:ext cx="86407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632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495550" y="404814"/>
            <a:ext cx="7786688" cy="561975"/>
          </a:xfrm>
        </p:spPr>
        <p:txBody>
          <a:bodyPr>
            <a:normAutofit fontScale="90000"/>
          </a:bodyPr>
          <a:lstStyle/>
          <a:p>
            <a:r>
              <a:rPr lang="lt-LT" altLang="en-US" b="1" dirty="0" smtClean="0">
                <a:latin typeface="Palemonas" panose="02030603060206020803" pitchFamily="18" charset="0"/>
                <a:ea typeface="Palemonas" panose="02030603060206020803" pitchFamily="18" charset="0"/>
                <a:cs typeface="Palemonas" panose="02030603060206020803" pitchFamily="18" charset="0"/>
              </a:rPr>
              <a:t>Kur link norėtumėm judėti?</a:t>
            </a:r>
            <a:endParaRPr lang="en-US" altLang="en-US" b="1" dirty="0" smtClean="0">
              <a:latin typeface="Palemonas" panose="02030603060206020803" pitchFamily="18" charset="0"/>
              <a:ea typeface="Palemonas" panose="02030603060206020803" pitchFamily="18" charset="0"/>
              <a:cs typeface="Palemonas" panose="02030603060206020803" pitchFamily="18" charset="0"/>
            </a:endParaRPr>
          </a:p>
        </p:txBody>
      </p:sp>
      <p:pic>
        <p:nvPicPr>
          <p:cNvPr id="163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81076"/>
            <a:ext cx="9144000"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94791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ntraštė 1"/>
          <p:cNvSpPr>
            <a:spLocks noGrp="1"/>
          </p:cNvSpPr>
          <p:nvPr>
            <p:ph type="title"/>
          </p:nvPr>
        </p:nvSpPr>
        <p:spPr/>
        <p:txBody>
          <a:bodyPr/>
          <a:lstStyle/>
          <a:p>
            <a:pPr algn="ctr"/>
            <a:r>
              <a:rPr lang="lt-LT" altLang="lt-LT" b="1" dirty="0" smtClean="0">
                <a:latin typeface="Palemonas" panose="02030603060206020803" pitchFamily="18" charset="0"/>
                <a:ea typeface="Palemonas" panose="02030603060206020803" pitchFamily="18" charset="0"/>
                <a:cs typeface="Palemonas" panose="02030603060206020803" pitchFamily="18" charset="0"/>
              </a:rPr>
              <a:t>ŠVIETIMO KAITA</a:t>
            </a:r>
          </a:p>
        </p:txBody>
      </p:sp>
      <p:sp>
        <p:nvSpPr>
          <p:cNvPr id="78851" name="Turinio vietos rezervavimo ženklas 2"/>
          <p:cNvSpPr>
            <a:spLocks noGrp="1"/>
          </p:cNvSpPr>
          <p:nvPr>
            <p:ph idx="1"/>
          </p:nvPr>
        </p:nvSpPr>
        <p:spPr/>
        <p:txBody>
          <a:bodyPr/>
          <a:lstStyle/>
          <a:p>
            <a:r>
              <a:rPr lang="lt-LT" altLang="lt-LT" b="1" dirty="0" smtClean="0">
                <a:latin typeface="Palemonas" panose="02030603060206020803" pitchFamily="18" charset="0"/>
                <a:ea typeface="Palemonas" panose="02030603060206020803" pitchFamily="18" charset="0"/>
                <a:cs typeface="Palemonas" panose="02030603060206020803" pitchFamily="18" charset="0"/>
              </a:rPr>
              <a:t>Ugdymo paradigmos.</a:t>
            </a: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Nuo mokytojo link mokinio.</a:t>
            </a: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Nuo unifikuotų programų link individualius poreikius atitinkančių programų.</a:t>
            </a: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Nuo pažymių ir įvertinimo link mokymosi eigos, individualios pažangos ir pasiekimų.</a:t>
            </a:r>
          </a:p>
          <a:p>
            <a:r>
              <a:rPr lang="lt-LT" altLang="lt-LT" b="1" dirty="0" smtClean="0">
                <a:latin typeface="Palemonas" panose="02030603060206020803" pitchFamily="18" charset="0"/>
                <a:ea typeface="Palemonas" panose="02030603060206020803" pitchFamily="18" charset="0"/>
                <a:cs typeface="Palemonas" panose="02030603060206020803" pitchFamily="18" charset="0"/>
              </a:rPr>
              <a:t>Grįžtamojo ryšio svarba.</a:t>
            </a:r>
          </a:p>
        </p:txBody>
      </p:sp>
    </p:spTree>
    <p:extLst>
      <p:ext uri="{BB962C8B-B14F-4D97-AF65-F5344CB8AC3E}">
        <p14:creationId xmlns:p14="http://schemas.microsoft.com/office/powerpoint/2010/main" val="1281972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070100" y="355004"/>
            <a:ext cx="8567738" cy="1628776"/>
          </a:xfrm>
        </p:spPr>
        <p:txBody>
          <a:bodyPr>
            <a:noAutofit/>
          </a:bodyPr>
          <a:lstStyle/>
          <a:p>
            <a:pPr algn="ctr"/>
            <a:r>
              <a:rPr lang="lt-LT" altLang="lt-LT" sz="2800" b="1" dirty="0" smtClean="0">
                <a:latin typeface="Palemonas" panose="02030603060206020803" pitchFamily="18" charset="0"/>
                <a:ea typeface="Palemonas" panose="02030603060206020803" pitchFamily="18" charset="0"/>
                <a:cs typeface="Arial" panose="020B0604020202020204" pitchFamily="34" charset="0"/>
              </a:rPr>
              <a:t/>
            </a:r>
            <a:br>
              <a:rPr lang="lt-LT" altLang="lt-LT" sz="2800" b="1" dirty="0" smtClean="0">
                <a:latin typeface="Palemonas" panose="02030603060206020803" pitchFamily="18" charset="0"/>
                <a:ea typeface="Palemonas" panose="02030603060206020803" pitchFamily="18" charset="0"/>
                <a:cs typeface="Arial" panose="020B0604020202020204" pitchFamily="34" charset="0"/>
              </a:rPr>
            </a:br>
            <a:r>
              <a:rPr lang="lt-LT" altLang="lt-LT" sz="2800" b="1" dirty="0">
                <a:latin typeface="Palemonas" panose="02030603060206020803" pitchFamily="18" charset="0"/>
                <a:ea typeface="Palemonas" panose="02030603060206020803" pitchFamily="18" charset="0"/>
                <a:cs typeface="Arial" panose="020B0604020202020204" pitchFamily="34" charset="0"/>
              </a:rPr>
              <a:t/>
            </a:r>
            <a:br>
              <a:rPr lang="lt-LT" altLang="lt-LT" sz="2800" b="1" dirty="0">
                <a:latin typeface="Palemonas" panose="02030603060206020803" pitchFamily="18" charset="0"/>
                <a:ea typeface="Palemonas" panose="02030603060206020803" pitchFamily="18" charset="0"/>
                <a:cs typeface="Arial" panose="020B0604020202020204" pitchFamily="34" charset="0"/>
              </a:rPr>
            </a:br>
            <a:r>
              <a:rPr lang="lt-LT" altLang="lt-LT" sz="2800" b="1" dirty="0" smtClean="0">
                <a:latin typeface="Palemonas" panose="02030603060206020803" pitchFamily="18" charset="0"/>
                <a:ea typeface="Palemonas" panose="02030603060206020803" pitchFamily="18" charset="0"/>
                <a:cs typeface="Arial" panose="020B0604020202020204" pitchFamily="34" charset="0"/>
              </a:rPr>
              <a:t>Gera </a:t>
            </a:r>
            <a:r>
              <a:rPr lang="lt-LT" altLang="lt-LT" sz="2800" b="1" dirty="0">
                <a:latin typeface="Palemonas" panose="02030603060206020803" pitchFamily="18" charset="0"/>
                <a:ea typeface="Palemonas" panose="02030603060206020803" pitchFamily="18" charset="0"/>
                <a:cs typeface="Arial" panose="020B0604020202020204" pitchFamily="34" charset="0"/>
              </a:rPr>
              <a:t>mokykla - prasmės, atradimų ir mokymosi sėkmės siekianti mokykla, </a:t>
            </a:r>
            <a:r>
              <a:rPr lang="en-US" altLang="lt-LT" sz="2800" b="1" dirty="0" err="1">
                <a:latin typeface="Palemonas" panose="02030603060206020803" pitchFamily="18" charset="0"/>
                <a:ea typeface="Palemonas" panose="02030603060206020803" pitchFamily="18" charset="0"/>
                <a:cs typeface="Arial" panose="020B0604020202020204" pitchFamily="34" charset="0"/>
              </a:rPr>
              <a:t>grindžianti</a:t>
            </a:r>
            <a:r>
              <a:rPr lang="lt-LT" altLang="lt-LT" sz="2800" b="1" dirty="0">
                <a:latin typeface="Palemonas" panose="02030603060206020803" pitchFamily="18" charset="0"/>
                <a:ea typeface="Palemonas" panose="02030603060206020803" pitchFamily="18" charset="0"/>
                <a:cs typeface="Arial" panose="020B0604020202020204" pitchFamily="34" charset="0"/>
              </a:rPr>
              <a:t>  savo veiklą </a:t>
            </a:r>
            <a:r>
              <a:rPr lang="lt-LT" altLang="lt-LT" sz="2800" b="1" u="sng" dirty="0">
                <a:latin typeface="Palemonas" panose="02030603060206020803" pitchFamily="18" charset="0"/>
                <a:ea typeface="Palemonas" panose="02030603060206020803" pitchFamily="18" charset="0"/>
                <a:cs typeface="Arial" panose="020B0604020202020204" pitchFamily="34" charset="0"/>
              </a:rPr>
              <a:t>bendruomenės susitarimais ir </a:t>
            </a:r>
            <a:r>
              <a:rPr lang="lt-LT" altLang="lt-LT" sz="2800" b="1" u="sng" dirty="0" smtClean="0">
                <a:latin typeface="Palemonas" panose="02030603060206020803" pitchFamily="18" charset="0"/>
                <a:ea typeface="Palemonas" panose="02030603060206020803" pitchFamily="18" charset="0"/>
                <a:cs typeface="Arial" panose="020B0604020202020204" pitchFamily="34" charset="0"/>
              </a:rPr>
              <a:t>mokymusi</a:t>
            </a:r>
            <a:r>
              <a:rPr lang="lt-LT" altLang="lt-LT" sz="2800" b="1" dirty="0" smtClean="0">
                <a:latin typeface="Palemonas" panose="02030603060206020803" pitchFamily="18" charset="0"/>
                <a:ea typeface="Palemonas" panose="02030603060206020803" pitchFamily="18" charset="0"/>
                <a:cs typeface="Arial" panose="020B0604020202020204" pitchFamily="34" charset="0"/>
              </a:rPr>
              <a:t> </a:t>
            </a:r>
            <a:br>
              <a:rPr lang="lt-LT" altLang="lt-LT" sz="2800" b="1" dirty="0" smtClean="0">
                <a:latin typeface="Palemonas" panose="02030603060206020803" pitchFamily="18" charset="0"/>
                <a:ea typeface="Palemonas" panose="02030603060206020803" pitchFamily="18" charset="0"/>
                <a:cs typeface="Arial" panose="020B0604020202020204" pitchFamily="34" charset="0"/>
              </a:rPr>
            </a:br>
            <a:endParaRPr lang="en-US" altLang="lt-LT" sz="2800" b="1" dirty="0">
              <a:latin typeface="Palemonas" panose="02030603060206020803" pitchFamily="18" charset="0"/>
              <a:ea typeface="Palemonas" panose="02030603060206020803" pitchFamily="18" charset="0"/>
              <a:cs typeface="Arial" panose="020B0604020202020204" pitchFamily="34" charset="0"/>
            </a:endParaRPr>
          </a:p>
        </p:txBody>
      </p:sp>
      <p:pic>
        <p:nvPicPr>
          <p:cNvPr id="5123" name="Picture 4" descr="C:\Users\g.kazakevicius\Desktop\Paveikslėlis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0100" y="1628776"/>
            <a:ext cx="8135938"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7023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76837" y="33002"/>
            <a:ext cx="10515600" cy="1325563"/>
          </a:xfrm>
        </p:spPr>
        <p:txBody>
          <a:bodyPr>
            <a:normAutofit/>
          </a:bodyPr>
          <a:lstStyle/>
          <a:p>
            <a:pPr algn="ctr"/>
            <a:r>
              <a:rPr lang="lt-LT" altLang="lt-LT" sz="3200" b="1" dirty="0" smtClean="0">
                <a:latin typeface="Palemonas"/>
              </a:rPr>
              <a:t>Konsultacijos dėl GM koncepcijos: </a:t>
            </a:r>
            <a:r>
              <a:rPr lang="lt-LT" altLang="lt-LT" sz="3200" dirty="0" smtClean="0">
                <a:latin typeface="Palemonas"/>
              </a:rPr>
              <a:t/>
            </a:r>
            <a:br>
              <a:rPr lang="lt-LT" altLang="lt-LT" sz="3200" dirty="0" smtClean="0">
                <a:latin typeface="Palemonas"/>
              </a:rPr>
            </a:br>
            <a:r>
              <a:rPr lang="lt-LT" altLang="lt-LT" sz="3200" dirty="0">
                <a:latin typeface="Palemonas"/>
              </a:rPr>
              <a:t>kas svarbu  savivaldybių švietimo bendruomenėms   </a:t>
            </a:r>
            <a:endParaRPr lang="en-US" altLang="lt-LT" sz="3200" dirty="0">
              <a:latin typeface="Palemonas"/>
            </a:endParaRPr>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4988" y="1358565"/>
            <a:ext cx="8863012" cy="5389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53045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aveikslėlis 4" descr="Intel Inside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2888" y="765175"/>
            <a:ext cx="63373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4980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urinio vietos rezervavimo ženklas 3"/>
          <p:cNvSpPr>
            <a:spLocks noGrp="1"/>
          </p:cNvSpPr>
          <p:nvPr>
            <p:ph idx="1"/>
          </p:nvPr>
        </p:nvSpPr>
        <p:spPr/>
        <p:txBody>
          <a:bodyPr/>
          <a:lstStyle/>
          <a:p>
            <a:pPr marL="0" indent="0">
              <a:buNone/>
            </a:pPr>
            <a:endParaRPr lang="lt-LT" altLang="lt-LT" dirty="0" smtClean="0"/>
          </a:p>
          <a:p>
            <a:pPr marL="0" indent="0" algn="ctr">
              <a:buNone/>
            </a:pPr>
            <a:r>
              <a:rPr lang="lt-LT" altLang="lt-LT" b="1" dirty="0" smtClean="0">
                <a:latin typeface="Palemonas" panose="02030603060206020803" pitchFamily="18" charset="0"/>
                <a:ea typeface="Palemonas" panose="02030603060206020803" pitchFamily="18" charset="0"/>
                <a:cs typeface="Palemonas" panose="02030603060206020803" pitchFamily="18" charset="0"/>
              </a:rPr>
              <a:t>„Mokyklose dažnai pabrėžiama ne „viduje įmontuoto procesoriaus „Intel“ (tai yra pagrindinių aspektų, nulemiančių mokyklų sėkmę), o „programinės įrangos“ (tai yra ugdymo programų) ir „aparatinės įrangos“ (pastatų ir išteklių) svarba.“</a:t>
            </a:r>
          </a:p>
          <a:p>
            <a:pPr marL="0" indent="0"/>
            <a:endParaRPr lang="lt-LT" altLang="lt-LT" dirty="0" smtClean="0"/>
          </a:p>
          <a:p>
            <a:pPr marL="0" indent="0" algn="r">
              <a:buNone/>
            </a:pPr>
            <a:r>
              <a:rPr lang="lt-LT" altLang="lt-LT" dirty="0" smtClean="0"/>
              <a:t>                                                  </a:t>
            </a:r>
            <a:r>
              <a:rPr lang="lt-LT" altLang="lt-LT" b="1" dirty="0" err="1" smtClean="0">
                <a:latin typeface="Palemonas" panose="02030603060206020803" pitchFamily="18" charset="0"/>
                <a:ea typeface="Palemonas" panose="02030603060206020803" pitchFamily="18" charset="0"/>
                <a:cs typeface="Palemonas" panose="02030603060206020803" pitchFamily="18" charset="0"/>
              </a:rPr>
              <a:t>J.Hattie</a:t>
            </a:r>
            <a:endParaRPr lang="lt-LT" altLang="lt-LT" b="1" dirty="0" smtClean="0">
              <a:latin typeface="Palemonas" panose="02030603060206020803" pitchFamily="18" charset="0"/>
              <a:ea typeface="Palemonas" panose="02030603060206020803" pitchFamily="18" charset="0"/>
              <a:cs typeface="Palemonas" panose="02030603060206020803" pitchFamily="18" charset="0"/>
            </a:endParaRPr>
          </a:p>
        </p:txBody>
      </p:sp>
    </p:spTree>
    <p:extLst>
      <p:ext uri="{BB962C8B-B14F-4D97-AF65-F5344CB8AC3E}">
        <p14:creationId xmlns:p14="http://schemas.microsoft.com/office/powerpoint/2010/main" val="11260922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ntraštė 1"/>
          <p:cNvSpPr>
            <a:spLocks noGrp="1"/>
          </p:cNvSpPr>
          <p:nvPr>
            <p:ph type="title"/>
          </p:nvPr>
        </p:nvSpPr>
        <p:spPr>
          <a:xfrm>
            <a:off x="838200" y="236033"/>
            <a:ext cx="10515600" cy="1325563"/>
          </a:xfrm>
        </p:spPr>
        <p:txBody>
          <a:bodyPr>
            <a:normAutofit fontScale="90000"/>
          </a:bodyPr>
          <a:lstStyle/>
          <a:p>
            <a:pPr algn="ctr"/>
            <a:r>
              <a:rPr lang="lt-LT" altLang="lt-LT" b="1" dirty="0" smtClean="0">
                <a:latin typeface="Palemonas" panose="02030603060206020803" pitchFamily="18" charset="0"/>
                <a:ea typeface="Palemonas" panose="02030603060206020803" pitchFamily="18" charset="0"/>
                <a:cs typeface="Palemonas" panose="02030603060206020803" pitchFamily="18" charset="0"/>
              </a:rPr>
              <a:t>Veiksniai, darantys didelę įtaką pasiekimams (d&gt;0,60)</a:t>
            </a:r>
            <a:br>
              <a:rPr lang="lt-LT" altLang="lt-LT" b="1" dirty="0" smtClean="0">
                <a:latin typeface="Palemonas" panose="02030603060206020803" pitchFamily="18" charset="0"/>
                <a:ea typeface="Palemonas" panose="02030603060206020803" pitchFamily="18" charset="0"/>
                <a:cs typeface="Palemonas" panose="02030603060206020803" pitchFamily="18" charset="0"/>
              </a:rPr>
            </a:br>
            <a:r>
              <a:rPr lang="lt-LT" altLang="lt-LT" sz="2700" b="1" dirty="0" smtClean="0">
                <a:latin typeface="Palemonas" panose="02030603060206020803" pitchFamily="18" charset="0"/>
                <a:ea typeface="Palemonas" panose="02030603060206020803" pitchFamily="18" charset="0"/>
                <a:cs typeface="Palemonas" panose="02030603060206020803" pitchFamily="18" charset="0"/>
              </a:rPr>
              <a:t>(verta stengtis, jei d&gt;0,40)</a:t>
            </a:r>
          </a:p>
        </p:txBody>
      </p:sp>
      <p:sp>
        <p:nvSpPr>
          <p:cNvPr id="78851" name="Turinio vietos rezervavimo ženklas 2"/>
          <p:cNvSpPr>
            <a:spLocks noGrp="1"/>
          </p:cNvSpPr>
          <p:nvPr>
            <p:ph idx="1"/>
          </p:nvPr>
        </p:nvSpPr>
        <p:spPr>
          <a:xfrm>
            <a:off x="838200" y="1862810"/>
            <a:ext cx="10515600" cy="4351338"/>
          </a:xfrm>
        </p:spPr>
        <p:txBody>
          <a:bodyPr>
            <a:normAutofit fontScale="92500" lnSpcReduction="20000"/>
          </a:bodyPr>
          <a:lstStyle/>
          <a:p>
            <a:r>
              <a:rPr lang="lt-LT" altLang="lt-LT" sz="2400" b="1" dirty="0">
                <a:latin typeface="Palemonas" panose="02030603060206020803" pitchFamily="18" charset="0"/>
                <a:ea typeface="Palemonas" panose="02030603060206020803" pitchFamily="18" charset="0"/>
                <a:cs typeface="Palemonas" panose="02030603060206020803" pitchFamily="18" charset="0"/>
              </a:rPr>
              <a:t>Savęs vertinimas (sau parašyti pažymiai ) ir mokinių lūkesčiai – 1,44</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Formuojamasis vertinimas – 0,90</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Klasės diskusijos – 0,82</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Mokytojo dėstymo aiškumas – 0,75</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Grįžtamoji informacija – 0,75</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Mokytojų-mokinių santykiai – 0,72</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Ankstesni pasiekimai – 0,65</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Idėjų formulavimas sau ir savęs klausinėjimas – 0,64</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Mokymo metodai – 0,62</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Mokymas spręsti problemas – 0,61</a:t>
            </a:r>
          </a:p>
          <a:p>
            <a:r>
              <a:rPr lang="lt-LT" altLang="lt-LT" sz="2400" b="1" dirty="0">
                <a:latin typeface="Palemonas" panose="02030603060206020803" pitchFamily="18" charset="0"/>
                <a:ea typeface="Palemonas" panose="02030603060206020803" pitchFamily="18" charset="0"/>
                <a:cs typeface="Palemonas" panose="02030603060206020803" pitchFamily="18" charset="0"/>
              </a:rPr>
              <a:t>Bendraklasių vienas kitam teikiama mokymosi pagalba – </a:t>
            </a:r>
            <a:r>
              <a:rPr lang="lt-LT" altLang="lt-LT" sz="2400" b="1" dirty="0" smtClean="0">
                <a:latin typeface="Palemonas" panose="02030603060206020803" pitchFamily="18" charset="0"/>
                <a:ea typeface="Palemonas" panose="02030603060206020803" pitchFamily="18" charset="0"/>
                <a:cs typeface="Palemonas" panose="02030603060206020803" pitchFamily="18" charset="0"/>
              </a:rPr>
              <a:t>0,55</a:t>
            </a:r>
          </a:p>
          <a:p>
            <a:r>
              <a:rPr lang="lt-LT" altLang="lt-LT" sz="2400" b="1" dirty="0" smtClean="0">
                <a:latin typeface="Palemonas" panose="02030603060206020803" pitchFamily="18" charset="0"/>
                <a:ea typeface="Palemonas" panose="02030603060206020803" pitchFamily="18" charset="0"/>
                <a:cs typeface="Palemonas" panose="02030603060206020803" pitchFamily="18" charset="0"/>
              </a:rPr>
              <a:t>Tėvų įsitraukimas – 0,49</a:t>
            </a:r>
            <a:endParaRPr lang="lt-LT" altLang="lt-LT" sz="2400" b="1" dirty="0">
              <a:latin typeface="Palemonas" panose="02030603060206020803" pitchFamily="18" charset="0"/>
              <a:ea typeface="Palemonas" panose="02030603060206020803" pitchFamily="18" charset="0"/>
              <a:cs typeface="Palemonas" panose="02030603060206020803" pitchFamily="18" charset="0"/>
            </a:endParaRPr>
          </a:p>
          <a:p>
            <a:endParaRPr lang="lt-LT" altLang="lt-LT" b="1" dirty="0" smtClean="0">
              <a:latin typeface="Palemonas" panose="02030603060206020803" pitchFamily="18" charset="0"/>
              <a:ea typeface="Palemonas" panose="02030603060206020803" pitchFamily="18" charset="0"/>
              <a:cs typeface="Palemonas" panose="02030603060206020803" pitchFamily="18" charset="0"/>
            </a:endParaRPr>
          </a:p>
        </p:txBody>
      </p:sp>
    </p:spTree>
    <p:extLst>
      <p:ext uri="{BB962C8B-B14F-4D97-AF65-F5344CB8AC3E}">
        <p14:creationId xmlns:p14="http://schemas.microsoft.com/office/powerpoint/2010/main" val="2705512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b="1" dirty="0">
                <a:latin typeface="Palemonas" panose="02030603060206020803" pitchFamily="18" charset="0"/>
                <a:ea typeface="Palemonas" panose="02030603060206020803" pitchFamily="18" charset="0"/>
              </a:rPr>
              <a:t>Veiksniai, darantys </a:t>
            </a:r>
            <a:r>
              <a:rPr lang="lt-LT" b="1" dirty="0" smtClean="0">
                <a:latin typeface="Palemonas" panose="02030603060206020803" pitchFamily="18" charset="0"/>
                <a:ea typeface="Palemonas" panose="02030603060206020803" pitchFamily="18" charset="0"/>
              </a:rPr>
              <a:t>menką ar net neigiamą </a:t>
            </a:r>
            <a:r>
              <a:rPr lang="lt-LT" b="1" dirty="0">
                <a:latin typeface="Palemonas" panose="02030603060206020803" pitchFamily="18" charset="0"/>
                <a:ea typeface="Palemonas" panose="02030603060206020803" pitchFamily="18" charset="0"/>
              </a:rPr>
              <a:t>įtaką pasiekimams </a:t>
            </a:r>
          </a:p>
        </p:txBody>
      </p:sp>
      <p:sp>
        <p:nvSpPr>
          <p:cNvPr id="3" name="Content Placeholder 2"/>
          <p:cNvSpPr>
            <a:spLocks noGrp="1"/>
          </p:cNvSpPr>
          <p:nvPr>
            <p:ph idx="1"/>
          </p:nvPr>
        </p:nvSpPr>
        <p:spPr>
          <a:xfrm>
            <a:off x="838200" y="2073051"/>
            <a:ext cx="10515600" cy="4351338"/>
          </a:xfrm>
        </p:spPr>
        <p:txBody>
          <a:bodyPr>
            <a:normAutofit fontScale="92500" lnSpcReduction="20000"/>
          </a:bodyPr>
          <a:lstStyle/>
          <a:p>
            <a:r>
              <a:rPr lang="lt-LT" b="1" dirty="0" err="1" smtClean="0">
                <a:latin typeface="Palemonas" panose="02030603060206020803" pitchFamily="18" charset="0"/>
                <a:ea typeface="Palemonas" panose="02030603060206020803" pitchFamily="18" charset="0"/>
              </a:rPr>
              <a:t>Judumas</a:t>
            </a:r>
            <a:r>
              <a:rPr lang="lt-LT" b="1" dirty="0" smtClean="0">
                <a:latin typeface="Palemonas" panose="02030603060206020803" pitchFamily="18" charset="0"/>
                <a:ea typeface="Palemonas" panose="02030603060206020803" pitchFamily="18" charset="0"/>
              </a:rPr>
              <a:t> (mokyklų keitimas)   -0,34</a:t>
            </a:r>
          </a:p>
          <a:p>
            <a:r>
              <a:rPr lang="lt-LT" b="1" dirty="0" smtClean="0">
                <a:latin typeface="Palemonas" panose="02030603060206020803" pitchFamily="18" charset="0"/>
                <a:ea typeface="Palemonas" panose="02030603060206020803" pitchFamily="18" charset="0"/>
              </a:rPr>
              <a:t>Televizija       -0,18</a:t>
            </a:r>
          </a:p>
          <a:p>
            <a:r>
              <a:rPr lang="lt-LT" b="1" u="sng" dirty="0" smtClean="0">
                <a:latin typeface="Palemonas" panose="02030603060206020803" pitchFamily="18" charset="0"/>
                <a:ea typeface="Palemonas" panose="02030603060206020803" pitchFamily="18" charset="0"/>
              </a:rPr>
              <a:t>Mokinių palikimas kartoti kurso       -0,13</a:t>
            </a:r>
          </a:p>
          <a:p>
            <a:r>
              <a:rPr lang="lt-LT" b="1" dirty="0" smtClean="0">
                <a:latin typeface="Palemonas" panose="02030603060206020803" pitchFamily="18" charset="0"/>
                <a:ea typeface="Palemonas" panose="02030603060206020803" pitchFamily="18" charset="0"/>
              </a:rPr>
              <a:t>Vasaros atostogos          -0,02</a:t>
            </a:r>
          </a:p>
          <a:p>
            <a:r>
              <a:rPr lang="lt-LT" b="1" u="sng" dirty="0" smtClean="0">
                <a:latin typeface="Palemonas" panose="02030603060206020803" pitchFamily="18" charset="0"/>
                <a:ea typeface="Palemonas" panose="02030603060206020803" pitchFamily="18" charset="0"/>
              </a:rPr>
              <a:t>Klasės, kuriose mokosi skirtingų gebėjimų vaikai    0,04</a:t>
            </a:r>
          </a:p>
          <a:p>
            <a:r>
              <a:rPr lang="lt-LT" b="1" dirty="0" smtClean="0">
                <a:latin typeface="Palemonas" panose="02030603060206020803" pitchFamily="18" charset="0"/>
                <a:ea typeface="Palemonas" panose="02030603060206020803" pitchFamily="18" charset="0"/>
              </a:rPr>
              <a:t>Mokytojų turimos mokomojo dalyko žinios     0,09</a:t>
            </a:r>
          </a:p>
          <a:p>
            <a:r>
              <a:rPr lang="lt-LT" b="1" dirty="0" smtClean="0">
                <a:latin typeface="Palemonas" panose="02030603060206020803" pitchFamily="18" charset="0"/>
                <a:ea typeface="Palemonas" panose="02030603060206020803" pitchFamily="18" charset="0"/>
              </a:rPr>
              <a:t>Mokinių skirstymas į grupės pagal gebėjimus    0,12</a:t>
            </a:r>
          </a:p>
          <a:p>
            <a:r>
              <a:rPr lang="lt-LT" b="1" dirty="0" smtClean="0">
                <a:latin typeface="Palemonas" panose="02030603060206020803" pitchFamily="18" charset="0"/>
                <a:ea typeface="Palemonas" panose="02030603060206020803" pitchFamily="18" charset="0"/>
              </a:rPr>
              <a:t>Lytis   0,12</a:t>
            </a:r>
          </a:p>
          <a:p>
            <a:r>
              <a:rPr lang="lt-LT" b="1" u="sng" dirty="0" smtClean="0">
                <a:latin typeface="Palemonas" panose="02030603060206020803" pitchFamily="18" charset="0"/>
                <a:ea typeface="Palemonas" panose="02030603060206020803" pitchFamily="18" charset="0"/>
              </a:rPr>
              <a:t>Klasės dydis   0,21</a:t>
            </a:r>
          </a:p>
          <a:p>
            <a:r>
              <a:rPr lang="lt-LT" b="1" dirty="0" smtClean="0">
                <a:latin typeface="Palemonas" panose="02030603060206020803" pitchFamily="18" charset="0"/>
                <a:ea typeface="Palemonas" panose="02030603060206020803" pitchFamily="18" charset="0"/>
              </a:rPr>
              <a:t>Namų darbai   0,29</a:t>
            </a:r>
            <a:endParaRPr lang="lt-LT" b="1" dirty="0">
              <a:latin typeface="Palemonas" panose="02030603060206020803" pitchFamily="18" charset="0"/>
              <a:ea typeface="Palemonas" panose="02030603060206020803" pitchFamily="18" charset="0"/>
            </a:endParaRPr>
          </a:p>
        </p:txBody>
      </p:sp>
    </p:spTree>
    <p:extLst>
      <p:ext uri="{BB962C8B-B14F-4D97-AF65-F5344CB8AC3E}">
        <p14:creationId xmlns:p14="http://schemas.microsoft.com/office/powerpoint/2010/main" val="25644046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2424114" y="620714"/>
            <a:ext cx="7786687" cy="561975"/>
          </a:xfrm>
        </p:spPr>
        <p:txBody>
          <a:bodyPr>
            <a:normAutofit fontScale="90000"/>
          </a:bodyPr>
          <a:lstStyle/>
          <a:p>
            <a:pPr algn="ctr"/>
            <a:r>
              <a:rPr lang="lt-LT" altLang="lt-LT" b="1" dirty="0" smtClean="0">
                <a:solidFill>
                  <a:srgbClr val="8C2480"/>
                </a:solidFill>
                <a:latin typeface="Palemonas" panose="02030603060206020803" pitchFamily="18" charset="0"/>
              </a:rPr>
              <a:t>PAMOKOS KIEKYBĖ</a:t>
            </a:r>
          </a:p>
        </p:txBody>
      </p:sp>
      <p:sp>
        <p:nvSpPr>
          <p:cNvPr id="20483" name="Rectangle 3"/>
          <p:cNvSpPr>
            <a:spLocks noGrp="1" noChangeArrowheads="1"/>
          </p:cNvSpPr>
          <p:nvPr>
            <p:ph type="body" idx="4294967295"/>
          </p:nvPr>
        </p:nvSpPr>
        <p:spPr>
          <a:xfrm>
            <a:off x="946673" y="1628775"/>
            <a:ext cx="9553052" cy="4895850"/>
          </a:xfrm>
        </p:spPr>
        <p:txBody>
          <a:bodyPr/>
          <a:lstStyle/>
          <a:p>
            <a:pPr algn="just"/>
            <a:r>
              <a:rPr lang="lt-LT" altLang="lt-LT" sz="3000" b="1" dirty="0">
                <a:latin typeface="Palemonas" panose="02030603060206020803" pitchFamily="18" charset="0"/>
              </a:rPr>
              <a:t>Nominalus pamokos laikas – dalyko mokymo plane tam tikrai klasei numatytų pamokos valandų skaičius per mokslo metus.</a:t>
            </a:r>
          </a:p>
          <a:p>
            <a:pPr algn="just"/>
            <a:r>
              <a:rPr lang="lt-LT" altLang="lt-LT" sz="2600" b="1" dirty="0">
                <a:latin typeface="Palemonas" panose="02030603060206020803" pitchFamily="18" charset="0"/>
              </a:rPr>
              <a:t>Faktinis pamokos laikas – iš tikrųjų vestų pamokų skaičius per mokslo metus.</a:t>
            </a:r>
          </a:p>
          <a:p>
            <a:pPr algn="just"/>
            <a:r>
              <a:rPr lang="lt-LT" altLang="lt-LT" sz="2200" b="1" dirty="0">
                <a:latin typeface="Palemonas" panose="02030603060206020803" pitchFamily="18" charset="0"/>
              </a:rPr>
              <a:t>Naudingas nurodymų laikas – faktinio pamokos laiko dalis pamokoje, per kurį aptariama su mokymo tikslais susijusi medžiaga.</a:t>
            </a:r>
          </a:p>
          <a:p>
            <a:pPr algn="just"/>
            <a:r>
              <a:rPr lang="lt-LT" altLang="lt-LT" sz="1800" b="1" dirty="0">
                <a:latin typeface="Palemonas" panose="02030603060206020803" pitchFamily="18" charset="0"/>
              </a:rPr>
              <a:t>Mokinio dalyvavimas pamokoje – mokinio buvimas pamokoje yra būtina, tačiau jokiu būdu nepakankama mokymosi sąlyga.</a:t>
            </a:r>
          </a:p>
          <a:p>
            <a:pPr algn="just"/>
            <a:r>
              <a:rPr lang="lt-LT" altLang="lt-LT" sz="1400" b="1" dirty="0">
                <a:latin typeface="Palemonas" panose="02030603060206020803" pitchFamily="18" charset="0"/>
              </a:rPr>
              <a:t>Aktyvus mokymosi laikas – mokinio dėmesingumo trukmė pamokoje.</a:t>
            </a:r>
          </a:p>
        </p:txBody>
      </p:sp>
    </p:spTree>
    <p:extLst>
      <p:ext uri="{BB962C8B-B14F-4D97-AF65-F5344CB8AC3E}">
        <p14:creationId xmlns:p14="http://schemas.microsoft.com/office/powerpoint/2010/main" val="1244454445"/>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2015m\RAPORTAS\regresija\regresija beveik hnauj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0201" y="1608903"/>
            <a:ext cx="5416792" cy="4467991"/>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upė 37"/>
          <p:cNvGrpSpPr/>
          <p:nvPr/>
        </p:nvGrpSpPr>
        <p:grpSpPr>
          <a:xfrm>
            <a:off x="2083005" y="4731448"/>
            <a:ext cx="2382111" cy="950533"/>
            <a:chOff x="559004" y="4731447"/>
            <a:chExt cx="2572836" cy="950533"/>
          </a:xfrm>
        </p:grpSpPr>
        <p:cxnSp>
          <p:nvCxnSpPr>
            <p:cNvPr id="3" name="Tiesioji jungtis 2"/>
            <p:cNvCxnSpPr/>
            <p:nvPr/>
          </p:nvCxnSpPr>
          <p:spPr bwMode="auto">
            <a:xfrm flipH="1">
              <a:off x="2051720" y="5013176"/>
              <a:ext cx="1080120" cy="144016"/>
            </a:xfrm>
            <a:prstGeom prst="line">
              <a:avLst/>
            </a:prstGeom>
            <a:ln>
              <a:solidFill>
                <a:srgbClr val="0060A8"/>
              </a:solidFill>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grpSp>
          <p:nvGrpSpPr>
            <p:cNvPr id="14" name="Grupė 13"/>
            <p:cNvGrpSpPr/>
            <p:nvPr/>
          </p:nvGrpSpPr>
          <p:grpSpPr>
            <a:xfrm>
              <a:off x="559004" y="4731447"/>
              <a:ext cx="1492716" cy="950533"/>
              <a:chOff x="703451" y="4925575"/>
              <a:chExt cx="1060237" cy="693420"/>
            </a:xfrm>
          </p:grpSpPr>
          <p:sp>
            <p:nvSpPr>
              <p:cNvPr id="22" name="Ovalas 21"/>
              <p:cNvSpPr/>
              <p:nvPr/>
            </p:nvSpPr>
            <p:spPr>
              <a:xfrm>
                <a:off x="704508" y="4925575"/>
                <a:ext cx="1059180" cy="693420"/>
              </a:xfrm>
              <a:prstGeom prst="ellipse">
                <a:avLst/>
              </a:prstGeom>
              <a:no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lt-LT" kern="0">
                  <a:solidFill>
                    <a:sysClr val="window" lastClr="FFFFFF"/>
                  </a:solidFill>
                  <a:latin typeface="Calibri"/>
                </a:endParaRPr>
              </a:p>
            </p:txBody>
          </p:sp>
          <p:sp>
            <p:nvSpPr>
              <p:cNvPr id="23" name="Teksto laukas 126"/>
              <p:cNvSpPr txBox="1"/>
              <p:nvPr/>
            </p:nvSpPr>
            <p:spPr>
              <a:xfrm>
                <a:off x="703451" y="5024449"/>
                <a:ext cx="1059180" cy="594546"/>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defRPr/>
                </a:pPr>
                <a:r>
                  <a:rPr lang="lt-LT" sz="1400" b="1" kern="0" dirty="0">
                    <a:solidFill>
                      <a:srgbClr val="365F91"/>
                    </a:solidFill>
                    <a:latin typeface="Calibri"/>
                    <a:ea typeface="Calibri"/>
                    <a:cs typeface="Times New Roman"/>
                  </a:rPr>
                  <a:t>2.3.1.Mokymo nuostatos ir būdai</a:t>
                </a:r>
                <a:endParaRPr lang="lt-LT" sz="1400" kern="0" dirty="0">
                  <a:solidFill>
                    <a:sysClr val="windowText" lastClr="000000"/>
                  </a:solidFill>
                  <a:latin typeface="Calibri"/>
                  <a:ea typeface="Calibri"/>
                  <a:cs typeface="Times New Roman"/>
                </a:endParaRPr>
              </a:p>
            </p:txBody>
          </p:sp>
        </p:grpSp>
        <p:sp>
          <p:nvSpPr>
            <p:cNvPr id="34" name="Teksto laukas 154"/>
            <p:cNvSpPr txBox="1"/>
            <p:nvPr/>
          </p:nvSpPr>
          <p:spPr>
            <a:xfrm>
              <a:off x="2012660" y="4856584"/>
              <a:ext cx="579120" cy="2286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lt-LT" sz="900" dirty="0">
                  <a:solidFill>
                    <a:srgbClr val="365F91"/>
                  </a:solidFill>
                  <a:ea typeface="Calibri"/>
                  <a:cs typeface="Times New Roman"/>
                </a:rPr>
                <a:t>-0,166</a:t>
              </a:r>
              <a:endParaRPr lang="lt-LT" sz="1100" dirty="0">
                <a:ea typeface="Calibri"/>
                <a:cs typeface="Times New Roman"/>
              </a:endParaRPr>
            </a:p>
          </p:txBody>
        </p:sp>
      </p:grpSp>
      <p:grpSp>
        <p:nvGrpSpPr>
          <p:cNvPr id="39" name="Grupė 38"/>
          <p:cNvGrpSpPr/>
          <p:nvPr/>
        </p:nvGrpSpPr>
        <p:grpSpPr>
          <a:xfrm>
            <a:off x="3285425" y="5322165"/>
            <a:ext cx="1586438" cy="1431341"/>
            <a:chOff x="1762110" y="5206714"/>
            <a:chExt cx="1657762" cy="1546792"/>
          </a:xfrm>
        </p:grpSpPr>
        <p:cxnSp>
          <p:nvCxnSpPr>
            <p:cNvPr id="8" name="Tiesioji jungtis 7"/>
            <p:cNvCxnSpPr/>
            <p:nvPr/>
          </p:nvCxnSpPr>
          <p:spPr bwMode="auto">
            <a:xfrm flipH="1">
              <a:off x="2987824" y="5206714"/>
              <a:ext cx="432048" cy="797893"/>
            </a:xfrm>
            <a:prstGeom prst="line">
              <a:avLst/>
            </a:prstGeom>
            <a:ln>
              <a:solidFill>
                <a:srgbClr val="0060A8"/>
              </a:solidFill>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grpSp>
          <p:nvGrpSpPr>
            <p:cNvPr id="15" name="Grupė 14"/>
            <p:cNvGrpSpPr/>
            <p:nvPr/>
          </p:nvGrpSpPr>
          <p:grpSpPr>
            <a:xfrm>
              <a:off x="1762110" y="5839172"/>
              <a:ext cx="1427720" cy="914334"/>
              <a:chOff x="1762110" y="5839172"/>
              <a:chExt cx="1427720" cy="914334"/>
            </a:xfrm>
          </p:grpSpPr>
          <p:sp>
            <p:nvSpPr>
              <p:cNvPr id="25" name="Ovalas 24"/>
              <p:cNvSpPr/>
              <p:nvPr/>
            </p:nvSpPr>
            <p:spPr>
              <a:xfrm>
                <a:off x="1762110" y="5839172"/>
                <a:ext cx="1427719" cy="914334"/>
              </a:xfrm>
              <a:prstGeom prst="ellipse">
                <a:avLst/>
              </a:prstGeom>
              <a:no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lt-LT" kern="0">
                  <a:solidFill>
                    <a:sysClr val="window" lastClr="FFFFFF"/>
                  </a:solidFill>
                  <a:latin typeface="Calibri"/>
                </a:endParaRPr>
              </a:p>
            </p:txBody>
          </p:sp>
          <p:sp>
            <p:nvSpPr>
              <p:cNvPr id="26" name="Teksto laukas 129"/>
              <p:cNvSpPr txBox="1"/>
              <p:nvPr/>
            </p:nvSpPr>
            <p:spPr>
              <a:xfrm>
                <a:off x="1762111" y="5891301"/>
                <a:ext cx="1427719" cy="69345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defRPr/>
                </a:pPr>
                <a:r>
                  <a:rPr lang="lt-LT" sz="1400" b="1" kern="0" dirty="0">
                    <a:solidFill>
                      <a:srgbClr val="365F91"/>
                    </a:solidFill>
                    <a:latin typeface="Calibri"/>
                    <a:ea typeface="Calibri"/>
                    <a:cs typeface="Times New Roman"/>
                  </a:rPr>
                  <a:t>2.3.3.Mokytojo ir mokinio dialogas</a:t>
                </a:r>
                <a:endParaRPr lang="lt-LT" sz="1400" kern="0" dirty="0">
                  <a:solidFill>
                    <a:sysClr val="windowText" lastClr="000000"/>
                  </a:solidFill>
                  <a:latin typeface="Calibri"/>
                  <a:ea typeface="Calibri"/>
                  <a:cs typeface="Times New Roman"/>
                </a:endParaRPr>
              </a:p>
            </p:txBody>
          </p:sp>
        </p:grpSp>
        <p:sp>
          <p:nvSpPr>
            <p:cNvPr id="35" name="Teksto laukas 153"/>
            <p:cNvSpPr txBox="1"/>
            <p:nvPr/>
          </p:nvSpPr>
          <p:spPr>
            <a:xfrm rot="18201241">
              <a:off x="2730677" y="5491359"/>
              <a:ext cx="528320" cy="2286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lt-LT" sz="900" dirty="0">
                  <a:solidFill>
                    <a:srgbClr val="365F91"/>
                  </a:solidFill>
                  <a:ea typeface="Calibri"/>
                  <a:cs typeface="Times New Roman"/>
                </a:rPr>
                <a:t>0,130</a:t>
              </a:r>
              <a:endParaRPr lang="lt-LT" sz="1100" dirty="0">
                <a:ea typeface="Calibri"/>
                <a:cs typeface="Times New Roman"/>
              </a:endParaRPr>
            </a:p>
          </p:txBody>
        </p:sp>
      </p:grpSp>
      <p:grpSp>
        <p:nvGrpSpPr>
          <p:cNvPr id="30" name="Grupė 29"/>
          <p:cNvGrpSpPr/>
          <p:nvPr/>
        </p:nvGrpSpPr>
        <p:grpSpPr>
          <a:xfrm>
            <a:off x="7451665" y="846359"/>
            <a:ext cx="1893404" cy="1456439"/>
            <a:chOff x="6084168" y="250174"/>
            <a:chExt cx="1893404" cy="1456439"/>
          </a:xfrm>
        </p:grpSpPr>
        <p:grpSp>
          <p:nvGrpSpPr>
            <p:cNvPr id="16" name="Grupė 15"/>
            <p:cNvGrpSpPr/>
            <p:nvPr/>
          </p:nvGrpSpPr>
          <p:grpSpPr>
            <a:xfrm>
              <a:off x="6348414" y="250174"/>
              <a:ext cx="1629158" cy="877431"/>
              <a:chOff x="6348414" y="250174"/>
              <a:chExt cx="1629158" cy="877431"/>
            </a:xfrm>
          </p:grpSpPr>
          <p:sp>
            <p:nvSpPr>
              <p:cNvPr id="28" name="Ovalas 27"/>
              <p:cNvSpPr/>
              <p:nvPr/>
            </p:nvSpPr>
            <p:spPr>
              <a:xfrm>
                <a:off x="6422951" y="250174"/>
                <a:ext cx="1480085" cy="877431"/>
              </a:xfrm>
              <a:prstGeom prst="ellipse">
                <a:avLst/>
              </a:prstGeom>
              <a:no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lt-LT" kern="0">
                  <a:solidFill>
                    <a:sysClr val="window" lastClr="FFFFFF"/>
                  </a:solidFill>
                  <a:latin typeface="Calibri"/>
                </a:endParaRPr>
              </a:p>
            </p:txBody>
          </p:sp>
          <p:sp>
            <p:nvSpPr>
              <p:cNvPr id="29" name="Teksto laukas 120"/>
              <p:cNvSpPr txBox="1"/>
              <p:nvPr/>
            </p:nvSpPr>
            <p:spPr>
              <a:xfrm>
                <a:off x="6348414" y="382918"/>
                <a:ext cx="1629158" cy="59781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defRPr/>
                </a:pPr>
                <a:r>
                  <a:rPr lang="lt-LT" sz="1400" b="1" kern="0" dirty="0">
                    <a:solidFill>
                      <a:srgbClr val="365F91"/>
                    </a:solidFill>
                    <a:latin typeface="Calibri"/>
                    <a:ea typeface="Calibri"/>
                    <a:cs typeface="Times New Roman"/>
                  </a:rPr>
                  <a:t>5.4.1.Personalo komplektavimas</a:t>
                </a:r>
                <a:endParaRPr lang="lt-LT" sz="1400" kern="0" dirty="0">
                  <a:solidFill>
                    <a:sysClr val="windowText" lastClr="000000"/>
                  </a:solidFill>
                  <a:latin typeface="Calibri"/>
                  <a:ea typeface="Calibri"/>
                  <a:cs typeface="Times New Roman"/>
                </a:endParaRPr>
              </a:p>
            </p:txBody>
          </p:sp>
        </p:grpSp>
        <p:grpSp>
          <p:nvGrpSpPr>
            <p:cNvPr id="27" name="Grupė 26"/>
            <p:cNvGrpSpPr/>
            <p:nvPr/>
          </p:nvGrpSpPr>
          <p:grpSpPr>
            <a:xfrm>
              <a:off x="6084168" y="878656"/>
              <a:ext cx="576064" cy="827957"/>
              <a:chOff x="6084168" y="878656"/>
              <a:chExt cx="576064" cy="827957"/>
            </a:xfrm>
          </p:grpSpPr>
          <p:cxnSp>
            <p:nvCxnSpPr>
              <p:cNvPr id="10" name="Tiesioji jungtis 9"/>
              <p:cNvCxnSpPr/>
              <p:nvPr/>
            </p:nvCxnSpPr>
            <p:spPr bwMode="auto">
              <a:xfrm flipH="1">
                <a:off x="6084168" y="980728"/>
                <a:ext cx="576064" cy="725885"/>
              </a:xfrm>
              <a:prstGeom prst="line">
                <a:avLst/>
              </a:prstGeom>
              <a:ln>
                <a:solidFill>
                  <a:srgbClr val="0060A8"/>
                </a:solidFill>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sp>
            <p:nvSpPr>
              <p:cNvPr id="36" name="Teksto laukas 157"/>
              <p:cNvSpPr txBox="1"/>
              <p:nvPr/>
            </p:nvSpPr>
            <p:spPr>
              <a:xfrm rot="18770960">
                <a:off x="5978114" y="1038993"/>
                <a:ext cx="548640" cy="22796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lt-LT" sz="900" dirty="0">
                    <a:solidFill>
                      <a:srgbClr val="365F91"/>
                    </a:solidFill>
                    <a:ea typeface="Calibri"/>
                    <a:cs typeface="Times New Roman"/>
                  </a:rPr>
                  <a:t>0,104</a:t>
                </a:r>
                <a:endParaRPr lang="lt-LT" sz="1100" dirty="0">
                  <a:ea typeface="Calibri"/>
                  <a:cs typeface="Times New Roman"/>
                </a:endParaRPr>
              </a:p>
            </p:txBody>
          </p:sp>
        </p:grpSp>
      </p:grpSp>
      <p:grpSp>
        <p:nvGrpSpPr>
          <p:cNvPr id="33" name="Grupė 32"/>
          <p:cNvGrpSpPr/>
          <p:nvPr/>
        </p:nvGrpSpPr>
        <p:grpSpPr>
          <a:xfrm>
            <a:off x="6846625" y="1586575"/>
            <a:ext cx="3407158" cy="1966477"/>
            <a:chOff x="5677248" y="1324312"/>
            <a:chExt cx="3407158" cy="1966477"/>
          </a:xfrm>
        </p:grpSpPr>
        <p:cxnSp>
          <p:nvCxnSpPr>
            <p:cNvPr id="12" name="Tiesioji jungtis 11"/>
            <p:cNvCxnSpPr/>
            <p:nvPr/>
          </p:nvCxnSpPr>
          <p:spPr bwMode="auto">
            <a:xfrm flipH="1">
              <a:off x="5677248" y="2060848"/>
              <a:ext cx="2068140" cy="1229941"/>
            </a:xfrm>
            <a:prstGeom prst="line">
              <a:avLst/>
            </a:prstGeom>
            <a:ln>
              <a:solidFill>
                <a:srgbClr val="0060A8"/>
              </a:solidFill>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grpSp>
          <p:nvGrpSpPr>
            <p:cNvPr id="24" name="Grupė 23"/>
            <p:cNvGrpSpPr/>
            <p:nvPr/>
          </p:nvGrpSpPr>
          <p:grpSpPr>
            <a:xfrm>
              <a:off x="7644245" y="1324312"/>
              <a:ext cx="1440161" cy="945075"/>
              <a:chOff x="7644245" y="1324312"/>
              <a:chExt cx="1440161" cy="945075"/>
            </a:xfrm>
          </p:grpSpPr>
          <p:sp>
            <p:nvSpPr>
              <p:cNvPr id="31" name="Ovalas 30"/>
              <p:cNvSpPr/>
              <p:nvPr/>
            </p:nvSpPr>
            <p:spPr>
              <a:xfrm>
                <a:off x="7644245" y="1324312"/>
                <a:ext cx="1380567" cy="945075"/>
              </a:xfrm>
              <a:prstGeom prst="ellipse">
                <a:avLst/>
              </a:prstGeom>
              <a:no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lt-LT" kern="0">
                  <a:solidFill>
                    <a:sysClr val="window" lastClr="FFFFFF"/>
                  </a:solidFill>
                  <a:latin typeface="Calibri"/>
                </a:endParaRPr>
              </a:p>
            </p:txBody>
          </p:sp>
          <p:sp>
            <p:nvSpPr>
              <p:cNvPr id="32" name="Teksto laukas 123"/>
              <p:cNvSpPr txBox="1"/>
              <p:nvPr/>
            </p:nvSpPr>
            <p:spPr>
              <a:xfrm>
                <a:off x="7644246" y="1343670"/>
                <a:ext cx="1440160" cy="872377"/>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Aft>
                    <a:spcPts val="1000"/>
                  </a:spcAft>
                  <a:defRPr/>
                </a:pPr>
                <a:r>
                  <a:rPr lang="lt-LT" sz="1400" b="1" kern="0" dirty="0">
                    <a:solidFill>
                      <a:srgbClr val="365F91"/>
                    </a:solidFill>
                    <a:latin typeface="Calibri"/>
                    <a:ea typeface="Calibri"/>
                    <a:cs typeface="Times New Roman"/>
                  </a:rPr>
                  <a:t>4.5. Tėvų pedagoginis švietimas</a:t>
                </a:r>
                <a:endParaRPr lang="lt-LT" sz="1400" kern="0" dirty="0">
                  <a:solidFill>
                    <a:sysClr val="windowText" lastClr="000000"/>
                  </a:solidFill>
                  <a:latin typeface="Calibri"/>
                  <a:ea typeface="Calibri"/>
                  <a:cs typeface="Times New Roman"/>
                </a:endParaRPr>
              </a:p>
            </p:txBody>
          </p:sp>
        </p:grpSp>
        <p:sp>
          <p:nvSpPr>
            <p:cNvPr id="37" name="Teksto laukas 158"/>
            <p:cNvSpPr txBox="1"/>
            <p:nvPr/>
          </p:nvSpPr>
          <p:spPr>
            <a:xfrm rot="19905006">
              <a:off x="7045665" y="1946865"/>
              <a:ext cx="579120" cy="22796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lt-LT" sz="900" dirty="0">
                  <a:solidFill>
                    <a:srgbClr val="365F91"/>
                  </a:solidFill>
                  <a:ea typeface="Calibri"/>
                  <a:cs typeface="Times New Roman"/>
                </a:rPr>
                <a:t>0,129</a:t>
              </a:r>
              <a:endParaRPr lang="lt-LT" sz="1100" dirty="0">
                <a:ea typeface="Calibri"/>
                <a:cs typeface="Times New Roman"/>
              </a:endParaRPr>
            </a:p>
          </p:txBody>
        </p:sp>
      </p:grpSp>
      <p:sp>
        <p:nvSpPr>
          <p:cNvPr id="2" name="TextBox 1"/>
          <p:cNvSpPr txBox="1"/>
          <p:nvPr/>
        </p:nvSpPr>
        <p:spPr>
          <a:xfrm>
            <a:off x="5735959" y="6357081"/>
            <a:ext cx="4903353" cy="369332"/>
          </a:xfrm>
          <a:prstGeom prst="rect">
            <a:avLst/>
          </a:prstGeom>
          <a:noFill/>
        </p:spPr>
        <p:txBody>
          <a:bodyPr wrap="square" rtlCol="0">
            <a:spAutoFit/>
          </a:bodyPr>
          <a:lstStyle/>
          <a:p>
            <a:r>
              <a:rPr lang="lt-LT" sz="1400" b="1" dirty="0" smtClean="0"/>
              <a:t>Nacionalinė mokyklų vertinimo agentūra  2010-2014 </a:t>
            </a:r>
            <a:r>
              <a:rPr lang="lt-LT" sz="1400" b="1" dirty="0"/>
              <a:t>m</a:t>
            </a:r>
            <a:r>
              <a:rPr lang="lt-LT" b="1" dirty="0"/>
              <a:t>.</a:t>
            </a:r>
          </a:p>
        </p:txBody>
      </p:sp>
    </p:spTree>
    <p:extLst>
      <p:ext uri="{BB962C8B-B14F-4D97-AF65-F5344CB8AC3E}">
        <p14:creationId xmlns:p14="http://schemas.microsoft.com/office/powerpoint/2010/main" val="40998492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424114" y="765176"/>
            <a:ext cx="7786687" cy="561975"/>
          </a:xfrm>
        </p:spPr>
        <p:txBody>
          <a:bodyPr>
            <a:normAutofit fontScale="90000"/>
          </a:bodyPr>
          <a:lstStyle/>
          <a:p>
            <a:pPr algn="ctr">
              <a:defRPr/>
            </a:pPr>
            <a:r>
              <a:rPr lang="lt-LT" dirty="0">
                <a:latin typeface="Palemonas" panose="02030603060206020803" pitchFamily="18" charset="0"/>
                <a:ea typeface="Palemonas" panose="02030603060206020803" pitchFamily="18" charset="0"/>
              </a:rPr>
              <a:t>OECD PISA </a:t>
            </a:r>
            <a:r>
              <a:rPr lang="lt-LT" dirty="0" smtClean="0">
                <a:latin typeface="Palemonas" panose="02030603060206020803" pitchFamily="18" charset="0"/>
                <a:ea typeface="Palemonas" panose="02030603060206020803" pitchFamily="18" charset="0"/>
              </a:rPr>
              <a:t>2012</a:t>
            </a:r>
            <a:r>
              <a:rPr lang="en-US" dirty="0" smtClean="0">
                <a:latin typeface="Palemonas" panose="02030603060206020803" pitchFamily="18" charset="0"/>
                <a:ea typeface="Palemonas" panose="02030603060206020803" pitchFamily="18" charset="0"/>
              </a:rPr>
              <a:t> </a:t>
            </a:r>
            <a:r>
              <a:rPr lang="lt-LT" dirty="0" smtClean="0">
                <a:latin typeface="Palemonas" panose="02030603060206020803" pitchFamily="18" charset="0"/>
                <a:ea typeface="Palemonas" panose="02030603060206020803" pitchFamily="18" charset="0"/>
              </a:rPr>
              <a:t>Ataskaita</a:t>
            </a:r>
            <a:r>
              <a:rPr lang="en-US" dirty="0" smtClean="0">
                <a:latin typeface="Palemonas" panose="02030603060206020803" pitchFamily="18" charset="0"/>
                <a:ea typeface="Palemonas" panose="02030603060206020803" pitchFamily="18" charset="0"/>
              </a:rPr>
              <a:t/>
            </a:r>
            <a:br>
              <a:rPr lang="en-US" dirty="0" smtClean="0">
                <a:latin typeface="Palemonas" panose="02030603060206020803" pitchFamily="18" charset="0"/>
                <a:ea typeface="Palemonas" panose="02030603060206020803" pitchFamily="18" charset="0"/>
              </a:rPr>
            </a:br>
            <a:r>
              <a:rPr lang="en-US" b="1" dirty="0" smtClean="0">
                <a:latin typeface="Palemonas" panose="02030603060206020803" pitchFamily="18" charset="0"/>
                <a:ea typeface="Palemonas" panose="02030603060206020803" pitchFamily="18" charset="0"/>
              </a:rPr>
              <a:t>REKOMENDACIJOS</a:t>
            </a:r>
            <a:endParaRPr lang="lt-LT" b="1" dirty="0">
              <a:latin typeface="Palemonas" panose="02030603060206020803" pitchFamily="18" charset="0"/>
              <a:ea typeface="Palemonas" panose="02030603060206020803" pitchFamily="18" charset="0"/>
            </a:endParaRPr>
          </a:p>
        </p:txBody>
      </p:sp>
      <p:sp>
        <p:nvSpPr>
          <p:cNvPr id="3" name="Turinio vietos rezervavimo ženklas 2"/>
          <p:cNvSpPr>
            <a:spLocks noGrp="1"/>
          </p:cNvSpPr>
          <p:nvPr>
            <p:ph idx="1"/>
          </p:nvPr>
        </p:nvSpPr>
        <p:spPr>
          <a:xfrm>
            <a:off x="1226371" y="1849438"/>
            <a:ext cx="9886277" cy="4748212"/>
          </a:xfrm>
        </p:spPr>
        <p:txBody>
          <a:bodyPr>
            <a:normAutofit lnSpcReduction="10000"/>
          </a:bodyPr>
          <a:lstStyle/>
          <a:p>
            <a:pPr algn="just">
              <a:defRPr/>
            </a:pPr>
            <a:r>
              <a:rPr lang="lt-LT" sz="2600" dirty="0">
                <a:latin typeface="Palemonas" panose="02030603060206020803" pitchFamily="18" charset="0"/>
                <a:ea typeface="Palemonas" panose="02030603060206020803" pitchFamily="18" charset="0"/>
              </a:rPr>
              <a:t>Ne mažiau svarbus yra ir mokytojų motyvacijos didinimas, nes didžia dalimi nuo jų</a:t>
            </a:r>
            <a:r>
              <a:rPr lang="en-US" sz="2600" dirty="0">
                <a:latin typeface="Palemonas" panose="02030603060206020803" pitchFamily="18" charset="0"/>
                <a:ea typeface="Palemonas" panose="02030603060206020803" pitchFamily="18" charset="0"/>
              </a:rPr>
              <a:t> </a:t>
            </a:r>
            <a:r>
              <a:rPr lang="lt-LT" sz="2600" dirty="0">
                <a:latin typeface="Palemonas" panose="02030603060206020803" pitchFamily="18" charset="0"/>
                <a:ea typeface="Palemonas" panose="02030603060206020803" pitchFamily="18" charset="0"/>
              </a:rPr>
              <a:t>priklauso, ko mokiniai išmoksta. </a:t>
            </a:r>
            <a:r>
              <a:rPr lang="lt-LT" b="1" dirty="0">
                <a:latin typeface="Palemonas" panose="02030603060206020803" pitchFamily="18" charset="0"/>
                <a:ea typeface="Palemonas" panose="02030603060206020803" pitchFamily="18" charset="0"/>
              </a:rPr>
              <a:t>Dauguma mokyklų personalo veiksmingumo </a:t>
            </a:r>
            <a:r>
              <a:rPr lang="lt-LT" b="1" dirty="0" smtClean="0">
                <a:latin typeface="Palemonas" panose="02030603060206020803" pitchFamily="18" charset="0"/>
                <a:ea typeface="Palemonas" panose="02030603060206020803" pitchFamily="18" charset="0"/>
              </a:rPr>
              <a:t>didinimo</a:t>
            </a:r>
            <a:r>
              <a:rPr lang="en-US" b="1" dirty="0" smtClean="0">
                <a:latin typeface="Palemonas" panose="02030603060206020803" pitchFamily="18" charset="0"/>
                <a:ea typeface="Palemonas" panose="02030603060206020803" pitchFamily="18" charset="0"/>
              </a:rPr>
              <a:t> </a:t>
            </a:r>
            <a:r>
              <a:rPr lang="lt-LT" b="1" dirty="0" smtClean="0">
                <a:latin typeface="Palemonas" panose="02030603060206020803" pitchFamily="18" charset="0"/>
                <a:ea typeface="Palemonas" panose="02030603060206020803" pitchFamily="18" charset="0"/>
              </a:rPr>
              <a:t>priemonę </a:t>
            </a:r>
            <a:r>
              <a:rPr lang="lt-LT" dirty="0">
                <a:latin typeface="Palemonas" panose="02030603060206020803" pitchFamily="18" charset="0"/>
                <a:ea typeface="Palemonas" panose="02030603060206020803" pitchFamily="18" charset="0"/>
              </a:rPr>
              <a:t>taiko labai retai.</a:t>
            </a:r>
          </a:p>
          <a:p>
            <a:pPr algn="just">
              <a:defRPr/>
            </a:pPr>
            <a:r>
              <a:rPr lang="lt-LT" b="1" dirty="0" smtClean="0">
                <a:latin typeface="Palemonas" panose="02030603060206020803" pitchFamily="18" charset="0"/>
                <a:ea typeface="Palemonas" panose="02030603060206020803" pitchFamily="18" charset="0"/>
              </a:rPr>
              <a:t>Tėvų </a:t>
            </a:r>
            <a:r>
              <a:rPr lang="lt-LT" b="1" dirty="0">
                <a:latin typeface="Palemonas" panose="02030603060206020803" pitchFamily="18" charset="0"/>
                <a:ea typeface="Palemonas" panose="02030603060206020803" pitchFamily="18" charset="0"/>
              </a:rPr>
              <a:t>sąmoningumo ugdymas </a:t>
            </a:r>
            <a:r>
              <a:rPr lang="lt-LT" sz="2600" dirty="0">
                <a:latin typeface="Palemonas" panose="02030603060206020803" pitchFamily="18" charset="0"/>
                <a:ea typeface="Palemonas" panose="02030603060206020803" pitchFamily="18" charset="0"/>
              </a:rPr>
              <a:t>yra vienas iš svarbiausių veiksnių, galinčių teigiamai</a:t>
            </a:r>
            <a:r>
              <a:rPr lang="en-US" sz="2600" dirty="0">
                <a:latin typeface="Palemonas" panose="02030603060206020803" pitchFamily="18" charset="0"/>
                <a:ea typeface="Palemonas" panose="02030603060206020803" pitchFamily="18" charset="0"/>
              </a:rPr>
              <a:t> </a:t>
            </a:r>
            <a:r>
              <a:rPr lang="lt-LT" sz="2600" dirty="0">
                <a:latin typeface="Palemonas" panose="02030603060206020803" pitchFamily="18" charset="0"/>
                <a:ea typeface="Palemonas" panose="02030603060206020803" pitchFamily="18" charset="0"/>
              </a:rPr>
              <a:t>paveikti mokymo kokybę. Būtina rasti būdų </a:t>
            </a:r>
            <a:r>
              <a:rPr lang="lt-LT" b="1" dirty="0">
                <a:latin typeface="Palemonas" panose="02030603060206020803" pitchFamily="18" charset="0"/>
                <a:ea typeface="Palemonas" panose="02030603060206020803" pitchFamily="18" charset="0"/>
              </a:rPr>
              <a:t>įtraukti</a:t>
            </a:r>
            <a:r>
              <a:rPr lang="lt-LT" sz="2600" dirty="0">
                <a:latin typeface="Palemonas" panose="02030603060206020803" pitchFamily="18" charset="0"/>
                <a:ea typeface="Palemonas" panose="02030603060206020803" pitchFamily="18" charset="0"/>
              </a:rPr>
              <a:t> daugiau tėvų </a:t>
            </a:r>
            <a:r>
              <a:rPr lang="lt-LT" b="1" dirty="0">
                <a:latin typeface="Palemonas" panose="02030603060206020803" pitchFamily="18" charset="0"/>
                <a:ea typeface="Palemonas" panose="02030603060206020803" pitchFamily="18" charset="0"/>
              </a:rPr>
              <a:t>į ugdymo procesą.</a:t>
            </a:r>
          </a:p>
          <a:p>
            <a:pPr algn="just">
              <a:defRPr/>
            </a:pPr>
            <a:r>
              <a:rPr lang="lt-LT" b="1" dirty="0" smtClean="0">
                <a:latin typeface="Palemonas" panose="02030603060206020803" pitchFamily="18" charset="0"/>
                <a:ea typeface="Palemonas" panose="02030603060206020803" pitchFamily="18" charset="0"/>
              </a:rPr>
              <a:t>Vienas </a:t>
            </a:r>
            <a:r>
              <a:rPr lang="lt-LT" b="1" dirty="0">
                <a:latin typeface="Palemonas" panose="02030603060206020803" pitchFamily="18" charset="0"/>
                <a:ea typeface="Palemonas" panose="02030603060206020803" pitchFamily="18" charset="0"/>
              </a:rPr>
              <a:t>iš svarbiausių iššūkių </a:t>
            </a:r>
            <a:r>
              <a:rPr lang="lt-LT" sz="2600" dirty="0">
                <a:latin typeface="Palemonas" panose="02030603060206020803" pitchFamily="18" charset="0"/>
                <a:ea typeface="Palemonas" panose="02030603060206020803" pitchFamily="18" charset="0"/>
              </a:rPr>
              <a:t>organizuojant ugdymo procesą </a:t>
            </a:r>
            <a:r>
              <a:rPr lang="lt-LT" dirty="0">
                <a:latin typeface="Palemonas" panose="02030603060206020803" pitchFamily="18" charset="0"/>
                <a:ea typeface="Palemonas" panose="02030603060206020803" pitchFamily="18" charset="0"/>
              </a:rPr>
              <a:t>– </a:t>
            </a:r>
            <a:r>
              <a:rPr lang="lt-LT" b="1" dirty="0">
                <a:latin typeface="Palemonas" panose="02030603060206020803" pitchFamily="18" charset="0"/>
                <a:ea typeface="Palemonas" panose="02030603060206020803" pitchFamily="18" charset="0"/>
              </a:rPr>
              <a:t>skirtingų gebėjimų </a:t>
            </a:r>
            <a:r>
              <a:rPr lang="lt-LT" b="1" dirty="0" smtClean="0">
                <a:latin typeface="Palemonas" panose="02030603060206020803" pitchFamily="18" charset="0"/>
                <a:ea typeface="Palemonas" panose="02030603060206020803" pitchFamily="18" charset="0"/>
              </a:rPr>
              <a:t>mokinių</a:t>
            </a:r>
            <a:r>
              <a:rPr lang="en-US" b="1" dirty="0" smtClean="0">
                <a:latin typeface="Palemonas" panose="02030603060206020803" pitchFamily="18" charset="0"/>
                <a:ea typeface="Palemonas" panose="02030603060206020803" pitchFamily="18" charset="0"/>
              </a:rPr>
              <a:t> </a:t>
            </a:r>
            <a:r>
              <a:rPr lang="lt-LT" b="1" dirty="0" smtClean="0">
                <a:latin typeface="Palemonas" panose="02030603060206020803" pitchFamily="18" charset="0"/>
                <a:ea typeface="Palemonas" panose="02030603060206020803" pitchFamily="18" charset="0"/>
              </a:rPr>
              <a:t>klasėje </a:t>
            </a:r>
            <a:r>
              <a:rPr lang="lt-LT" b="1" dirty="0">
                <a:latin typeface="Palemonas" panose="02030603060206020803" pitchFamily="18" charset="0"/>
                <a:ea typeface="Palemonas" panose="02030603060206020803" pitchFamily="18" charset="0"/>
              </a:rPr>
              <a:t>buvimas</a:t>
            </a:r>
            <a:r>
              <a:rPr lang="lt-LT" dirty="0">
                <a:latin typeface="Palemonas" panose="02030603060206020803" pitchFamily="18" charset="0"/>
                <a:ea typeface="Palemonas" panose="02030603060206020803" pitchFamily="18" charset="0"/>
              </a:rPr>
              <a:t>, </a:t>
            </a:r>
            <a:r>
              <a:rPr lang="lt-LT" sz="2600" dirty="0">
                <a:latin typeface="Palemonas" panose="02030603060206020803" pitchFamily="18" charset="0"/>
                <a:ea typeface="Palemonas" panose="02030603060206020803" pitchFamily="18" charset="0"/>
              </a:rPr>
              <a:t>trukdantis </a:t>
            </a:r>
            <a:r>
              <a:rPr lang="lt-LT" sz="2600" dirty="0" smtClean="0">
                <a:latin typeface="Palemonas" panose="02030603060206020803" pitchFamily="18" charset="0"/>
                <a:ea typeface="Palemonas" panose="02030603060206020803" pitchFamily="18" charset="0"/>
              </a:rPr>
              <a:t>mokymui(-si</a:t>
            </a:r>
            <a:r>
              <a:rPr lang="lt-LT" sz="2600" dirty="0">
                <a:latin typeface="Palemonas" panose="02030603060206020803" pitchFamily="18" charset="0"/>
                <a:ea typeface="Palemonas" panose="02030603060206020803" pitchFamily="18" charset="0"/>
              </a:rPr>
              <a:t>). Vertėtų taikyti mokyklų vadovų ir pedagogų</a:t>
            </a:r>
            <a:r>
              <a:rPr lang="en-US" sz="2600" dirty="0">
                <a:latin typeface="Palemonas" panose="02030603060206020803" pitchFamily="18" charset="0"/>
                <a:ea typeface="Palemonas" panose="02030603060206020803" pitchFamily="18" charset="0"/>
              </a:rPr>
              <a:t> </a:t>
            </a:r>
            <a:r>
              <a:rPr lang="lt-LT" sz="2600" dirty="0">
                <a:latin typeface="Palemonas" panose="02030603060206020803" pitchFamily="18" charset="0"/>
                <a:ea typeface="Palemonas" panose="02030603060206020803" pitchFamily="18" charset="0"/>
              </a:rPr>
              <a:t>kvalifikacijos tobulinimo, vadybos priemones, kurios leistų klasėje užtikrinti ir į</a:t>
            </a:r>
            <a:r>
              <a:rPr lang="en-US" sz="2600" dirty="0">
                <a:latin typeface="Palemonas" panose="02030603060206020803" pitchFamily="18" charset="0"/>
                <a:ea typeface="Palemonas" panose="02030603060206020803" pitchFamily="18" charset="0"/>
              </a:rPr>
              <a:t> </a:t>
            </a:r>
            <a:r>
              <a:rPr lang="lt-LT" sz="2600" dirty="0">
                <a:latin typeface="Palemonas" panose="02030603060206020803" pitchFamily="18" charset="0"/>
                <a:ea typeface="Palemonas" panose="02030603060206020803" pitchFamily="18" charset="0"/>
              </a:rPr>
              <a:t>silpnesnius, ir į stipresnius mokinius orientuotą ugdymą.</a:t>
            </a:r>
          </a:p>
        </p:txBody>
      </p:sp>
    </p:spTree>
    <p:extLst>
      <p:ext uri="{BB962C8B-B14F-4D97-AF65-F5344CB8AC3E}">
        <p14:creationId xmlns:p14="http://schemas.microsoft.com/office/powerpoint/2010/main" val="1242894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ntraštė 1"/>
          <p:cNvSpPr>
            <a:spLocks noGrp="1"/>
          </p:cNvSpPr>
          <p:nvPr>
            <p:ph type="title"/>
          </p:nvPr>
        </p:nvSpPr>
        <p:spPr>
          <a:xfrm>
            <a:off x="988219" y="268306"/>
            <a:ext cx="10515600" cy="1325563"/>
          </a:xfrm>
        </p:spPr>
        <p:txBody>
          <a:bodyPr/>
          <a:lstStyle/>
          <a:p>
            <a:pPr algn="ctr"/>
            <a:r>
              <a:rPr lang="lt-LT" altLang="lt-LT" sz="3200" b="1" dirty="0">
                <a:latin typeface="Palemonas" panose="02030603060206020803" pitchFamily="18" charset="0"/>
                <a:ea typeface="Palemonas" panose="02030603060206020803" pitchFamily="18" charset="0"/>
              </a:rPr>
              <a:t>GERESNI MOKYMOSI REZULTATAI TOSE MOKYKLOSE, KUR:</a:t>
            </a:r>
          </a:p>
        </p:txBody>
      </p:sp>
      <p:sp>
        <p:nvSpPr>
          <p:cNvPr id="3" name="Turinio vietos rezervavimo ženklas 2"/>
          <p:cNvSpPr>
            <a:spLocks noGrp="1"/>
          </p:cNvSpPr>
          <p:nvPr>
            <p:ph idx="1"/>
          </p:nvPr>
        </p:nvSpPr>
        <p:spPr>
          <a:xfrm>
            <a:off x="1992313" y="2323652"/>
            <a:ext cx="8507412" cy="4202562"/>
          </a:xfrm>
        </p:spPr>
        <p:txBody>
          <a:bodyPr/>
          <a:lstStyle/>
          <a:p>
            <a:pPr algn="just">
              <a:defRPr/>
            </a:pPr>
            <a:r>
              <a:rPr lang="lt-LT" b="1" dirty="0" smtClean="0">
                <a:latin typeface="Palemonas" panose="02030603060206020803" pitchFamily="18" charset="0"/>
                <a:ea typeface="Palemonas" panose="02030603060206020803" pitchFamily="18" charset="0"/>
              </a:rPr>
              <a:t>direktoriai dažniau bendradarbiauja su pedagogais, skatina juos tobulintis; </a:t>
            </a:r>
          </a:p>
          <a:p>
            <a:pPr algn="just">
              <a:defRPr/>
            </a:pPr>
            <a:r>
              <a:rPr lang="lt-LT" b="1" dirty="0" smtClean="0">
                <a:latin typeface="Palemonas" panose="02030603060206020803" pitchFamily="18" charset="0"/>
                <a:ea typeface="Palemonas" panose="02030603060206020803" pitchFamily="18" charset="0"/>
              </a:rPr>
              <a:t>apibrėžia mokyklos tikslus ir užtikrina, kad būtų imtasi veiksmų šiems tikslams pasiekti; </a:t>
            </a:r>
          </a:p>
          <a:p>
            <a:pPr algn="just">
              <a:defRPr/>
            </a:pPr>
            <a:r>
              <a:rPr lang="lt-LT" b="1" dirty="0" smtClean="0">
                <a:latin typeface="Palemonas" panose="02030603060206020803" pitchFamily="18" charset="0"/>
                <a:ea typeface="Palemonas" panose="02030603060206020803" pitchFamily="18" charset="0"/>
              </a:rPr>
              <a:t>siūlo veiksmingus mokytojų ir tėvų bendradarbiavimo būdus.</a:t>
            </a:r>
          </a:p>
          <a:p>
            <a:pPr marL="0" indent="0" algn="just">
              <a:buNone/>
              <a:defRPr/>
            </a:pPr>
            <a:r>
              <a:rPr lang="lt-LT" dirty="0"/>
              <a:t> </a:t>
            </a:r>
            <a:endParaRPr lang="lt-LT" dirty="0" smtClean="0"/>
          </a:p>
          <a:p>
            <a:pPr marL="0" indent="0" algn="r">
              <a:buNone/>
              <a:defRPr/>
            </a:pPr>
            <a:r>
              <a:rPr lang="lt-LT" dirty="0" smtClean="0">
                <a:latin typeface="Palemonas" panose="02030603060206020803" pitchFamily="18" charset="0"/>
                <a:ea typeface="Palemonas" panose="02030603060206020803" pitchFamily="18" charset="0"/>
              </a:rPr>
              <a:t>(OECD PISA, 2012)</a:t>
            </a:r>
          </a:p>
          <a:p>
            <a:pPr algn="just">
              <a:defRPr/>
            </a:pPr>
            <a:endParaRPr lang="lt-LT" dirty="0"/>
          </a:p>
        </p:txBody>
      </p:sp>
    </p:spTree>
    <p:extLst>
      <p:ext uri="{BB962C8B-B14F-4D97-AF65-F5344CB8AC3E}">
        <p14:creationId xmlns:p14="http://schemas.microsoft.com/office/powerpoint/2010/main" val="25371645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ntraštė 1"/>
          <p:cNvSpPr>
            <a:spLocks noGrp="1"/>
          </p:cNvSpPr>
          <p:nvPr>
            <p:ph type="title"/>
          </p:nvPr>
        </p:nvSpPr>
        <p:spPr>
          <a:xfrm>
            <a:off x="838200" y="231776"/>
            <a:ext cx="10515600" cy="1325563"/>
          </a:xfrm>
        </p:spPr>
        <p:txBody>
          <a:bodyPr/>
          <a:lstStyle/>
          <a:p>
            <a:pPr algn="ctr"/>
            <a:r>
              <a:rPr lang="lt-LT" altLang="lt-LT" sz="3200" b="1" dirty="0">
                <a:latin typeface="Palemonas" panose="02030603060206020803" pitchFamily="18" charset="0"/>
                <a:ea typeface="Palemonas" panose="02030603060206020803" pitchFamily="18" charset="0"/>
              </a:rPr>
              <a:t>IR BENT KARTĄ PER MĖNESĮ MOKYKLOS DIREKTORIUS:</a:t>
            </a:r>
          </a:p>
        </p:txBody>
      </p:sp>
      <p:sp>
        <p:nvSpPr>
          <p:cNvPr id="13315" name="Turinio vietos rezervavimo ženklas 2"/>
          <p:cNvSpPr>
            <a:spLocks noGrp="1"/>
          </p:cNvSpPr>
          <p:nvPr>
            <p:ph idx="1"/>
          </p:nvPr>
        </p:nvSpPr>
        <p:spPr>
          <a:xfrm>
            <a:off x="1981200" y="1557339"/>
            <a:ext cx="8578850" cy="5184775"/>
          </a:xfrm>
        </p:spPr>
        <p:txBody>
          <a:bodyPr/>
          <a:lstStyle/>
          <a:p>
            <a:pPr algn="just"/>
            <a:r>
              <a:rPr lang="lt-LT" altLang="lt-LT" sz="2000" b="1" dirty="0">
                <a:latin typeface="Palemonas" panose="02030603060206020803" pitchFamily="18" charset="0"/>
                <a:ea typeface="Palemonas" panose="02030603060206020803" pitchFamily="18" charset="0"/>
              </a:rPr>
              <a:t>remdamasis mokinių pasiekimų rezultatais, formuluoja mokyklos ugdymo tikslus;</a:t>
            </a:r>
          </a:p>
          <a:p>
            <a:pPr algn="just"/>
            <a:r>
              <a:rPr lang="lt-LT" altLang="lt-LT" sz="2000" b="1" dirty="0">
                <a:latin typeface="Palemonas" panose="02030603060206020803" pitchFamily="18" charset="0"/>
                <a:ea typeface="Palemonas" panose="02030603060206020803" pitchFamily="18" charset="0"/>
              </a:rPr>
              <a:t>pasirūpina, kad mokytojų profesinės kvalifikacijos tobulinimas atitiktų mokyklos ugdymo tikslus;</a:t>
            </a:r>
          </a:p>
          <a:p>
            <a:pPr algn="just"/>
            <a:r>
              <a:rPr lang="lt-LT" altLang="lt-LT" sz="2000" b="1" dirty="0">
                <a:latin typeface="Palemonas" panose="02030603060206020803" pitchFamily="18" charset="0"/>
                <a:ea typeface="Palemonas" panose="02030603060206020803" pitchFamily="18" charset="0"/>
              </a:rPr>
              <a:t>pasirūpina, kad mokytojų darbas atitiktų mokyklos ugdymo tikslus; </a:t>
            </a:r>
          </a:p>
          <a:p>
            <a:pPr algn="just"/>
            <a:r>
              <a:rPr lang="lt-LT" altLang="lt-LT" sz="2000" b="1" dirty="0">
                <a:latin typeface="Palemonas" panose="02030603060206020803" pitchFamily="18" charset="0"/>
                <a:ea typeface="Palemonas" panose="02030603060206020803" pitchFamily="18" charset="0"/>
              </a:rPr>
              <a:t>per susirinkimus su mokytojais direktorius aptaria akademinius mokyklos tikslus; </a:t>
            </a:r>
          </a:p>
          <a:p>
            <a:pPr algn="just"/>
            <a:r>
              <a:rPr lang="lt-LT" altLang="lt-LT" sz="2000" b="1" dirty="0">
                <a:latin typeface="Palemonas" panose="02030603060206020803" pitchFamily="18" charset="0"/>
                <a:ea typeface="Palemonas" panose="02030603060206020803" pitchFamily="18" charset="0"/>
              </a:rPr>
              <a:t>imasi iniciatyvos aptarti problemas susijusias su mokytojo mokomąja klase; </a:t>
            </a:r>
          </a:p>
          <a:p>
            <a:pPr algn="just"/>
            <a:r>
              <a:rPr lang="lt-LT" altLang="lt-LT" sz="2000" b="1" dirty="0">
                <a:latin typeface="Palemonas" panose="02030603060206020803" pitchFamily="18" charset="0"/>
                <a:ea typeface="Palemonas" panose="02030603060206020803" pitchFamily="18" charset="0"/>
              </a:rPr>
              <a:t>bendradarbiauja spręsdamas mokytojo iškeltą problemą, susijusią su jo mokomąja klase; </a:t>
            </a:r>
          </a:p>
          <a:p>
            <a:pPr algn="just"/>
            <a:r>
              <a:rPr lang="lt-LT" altLang="lt-LT" sz="2000" b="1" dirty="0">
                <a:latin typeface="Palemonas" panose="02030603060206020803" pitchFamily="18" charset="0"/>
                <a:ea typeface="Palemonas" panose="02030603060206020803" pitchFamily="18" charset="0"/>
              </a:rPr>
              <a:t>suteikia personalui galimybę priimti su mokykla susijusius sprendimus; </a:t>
            </a:r>
          </a:p>
          <a:p>
            <a:pPr algn="just"/>
            <a:r>
              <a:rPr lang="lt-LT" altLang="lt-LT" sz="2000" b="1" dirty="0">
                <a:latin typeface="Palemonas" panose="02030603060206020803" pitchFamily="18" charset="0"/>
                <a:ea typeface="Palemonas" panose="02030603060206020803" pitchFamily="18" charset="0"/>
              </a:rPr>
              <a:t>prašo mokytojų dalyvauti peržiūrint mokyklos valdymo politiką.</a:t>
            </a:r>
          </a:p>
          <a:p>
            <a:pPr algn="just"/>
            <a:endParaRPr lang="lt-LT" altLang="lt-LT" b="1" dirty="0" smtClean="0"/>
          </a:p>
        </p:txBody>
      </p:sp>
    </p:spTree>
    <p:extLst>
      <p:ext uri="{BB962C8B-B14F-4D97-AF65-F5344CB8AC3E}">
        <p14:creationId xmlns:p14="http://schemas.microsoft.com/office/powerpoint/2010/main" val="39345615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08213" y="476251"/>
            <a:ext cx="8064500" cy="576263"/>
          </a:xfrm>
        </p:spPr>
        <p:txBody>
          <a:bodyPr>
            <a:normAutofit fontScale="90000"/>
          </a:bodyPr>
          <a:lstStyle/>
          <a:p>
            <a:pPr algn="ctr"/>
            <a:r>
              <a:rPr lang="lt-LT" altLang="lt-LT" sz="2800" b="1" dirty="0">
                <a:solidFill>
                  <a:srgbClr val="8C2480"/>
                </a:solidFill>
                <a:latin typeface="Palemonas" panose="02030603060206020803" pitchFamily="18" charset="0"/>
              </a:rPr>
              <a:t>TĖVŲ Į(SI)TRAUKIMO Į VAIKŲ UGDYMĄ TIPAI (pagal </a:t>
            </a:r>
            <a:r>
              <a:rPr lang="lt-LT" altLang="lt-LT" sz="2800" b="1" dirty="0" err="1">
                <a:solidFill>
                  <a:srgbClr val="8C2480"/>
                </a:solidFill>
                <a:latin typeface="Palemonas" panose="02030603060206020803" pitchFamily="18" charset="0"/>
              </a:rPr>
              <a:t>J.Epstein</a:t>
            </a:r>
            <a:r>
              <a:rPr lang="lt-LT" altLang="lt-LT" sz="2800" b="1" dirty="0">
                <a:solidFill>
                  <a:srgbClr val="8C2480"/>
                </a:solidFill>
                <a:latin typeface="Palemonas" panose="02030603060206020803" pitchFamily="18" charset="0"/>
              </a:rPr>
              <a:t>)</a:t>
            </a:r>
          </a:p>
        </p:txBody>
      </p:sp>
      <p:sp>
        <p:nvSpPr>
          <p:cNvPr id="14339" name="Rectangle 3"/>
          <p:cNvSpPr>
            <a:spLocks noGrp="1" noChangeArrowheads="1"/>
          </p:cNvSpPr>
          <p:nvPr>
            <p:ph type="body" idx="1"/>
          </p:nvPr>
        </p:nvSpPr>
        <p:spPr>
          <a:xfrm>
            <a:off x="925159" y="1196976"/>
            <a:ext cx="10133702" cy="5256213"/>
          </a:xfrm>
        </p:spPr>
        <p:txBody>
          <a:bodyPr/>
          <a:lstStyle/>
          <a:p>
            <a:pPr algn="just"/>
            <a:r>
              <a:rPr lang="lt-LT" altLang="lt-LT" sz="2200" b="1" dirty="0">
                <a:latin typeface="Palemonas" panose="02030603060206020803" pitchFamily="18" charset="0"/>
              </a:rPr>
              <a:t>Tėvystė (</a:t>
            </a:r>
            <a:r>
              <a:rPr lang="lt-LT" altLang="lt-LT" sz="2200" b="1" dirty="0" err="1">
                <a:latin typeface="Palemonas" panose="02030603060206020803" pitchFamily="18" charset="0"/>
              </a:rPr>
              <a:t>parenting</a:t>
            </a:r>
            <a:r>
              <a:rPr lang="lt-LT" altLang="lt-LT" sz="2200" b="1" dirty="0">
                <a:latin typeface="Palemonas" panose="02030603060206020803" pitchFamily="18" charset="0"/>
              </a:rPr>
              <a:t>) </a:t>
            </a:r>
            <a:r>
              <a:rPr lang="lt-LT" altLang="lt-LT" sz="2400" b="1" dirty="0">
                <a:latin typeface="Palemonas" panose="02030603060206020803" pitchFamily="18" charset="0"/>
              </a:rPr>
              <a:t>– </a:t>
            </a:r>
            <a:r>
              <a:rPr lang="lt-LT" altLang="lt-LT" sz="2000" dirty="0">
                <a:latin typeface="Palemonas" panose="02030603060206020803" pitchFamily="18" charset="0"/>
              </a:rPr>
              <a:t>šeimoms padedama kurti tinkamas namų aplinkas vaikų mokymuisi.</a:t>
            </a:r>
          </a:p>
          <a:p>
            <a:pPr algn="just"/>
            <a:r>
              <a:rPr lang="lt-LT" altLang="lt-LT" sz="2200" b="1" dirty="0">
                <a:latin typeface="Palemonas" panose="02030603060206020803" pitchFamily="18" charset="0"/>
              </a:rPr>
              <a:t>Komunikacija (</a:t>
            </a:r>
            <a:r>
              <a:rPr lang="lt-LT" altLang="lt-LT" sz="2200" b="1" dirty="0" err="1">
                <a:latin typeface="Palemonas" panose="02030603060206020803" pitchFamily="18" charset="0"/>
              </a:rPr>
              <a:t>communicating</a:t>
            </a:r>
            <a:r>
              <a:rPr lang="lt-LT" altLang="lt-LT" sz="2200" b="1" dirty="0">
                <a:latin typeface="Palemonas" panose="02030603060206020803" pitchFamily="18" charset="0"/>
              </a:rPr>
              <a:t>) </a:t>
            </a:r>
            <a:r>
              <a:rPr lang="lt-LT" altLang="lt-LT" sz="2400" b="1" dirty="0">
                <a:latin typeface="Palemonas" panose="02030603060206020803" pitchFamily="18" charset="0"/>
              </a:rPr>
              <a:t>– </a:t>
            </a:r>
            <a:r>
              <a:rPr lang="lt-LT" altLang="lt-LT" sz="2000" dirty="0">
                <a:latin typeface="Palemonas" panose="02030603060206020803" pitchFamily="18" charset="0"/>
              </a:rPr>
              <a:t>kuriama efektyvi komunikacija tarp mokyklos ir tėvų siekiant informuoti apie mokyklos programas ir mokinių progresą. </a:t>
            </a:r>
          </a:p>
          <a:p>
            <a:pPr algn="just"/>
            <a:r>
              <a:rPr lang="lt-LT" altLang="lt-LT" sz="2200" b="1" dirty="0" err="1">
                <a:latin typeface="Palemonas" panose="02030603060206020803" pitchFamily="18" charset="0"/>
              </a:rPr>
              <a:t>Savanorystė</a:t>
            </a:r>
            <a:r>
              <a:rPr lang="lt-LT" altLang="lt-LT" sz="2200" b="1" dirty="0">
                <a:latin typeface="Palemonas" panose="02030603060206020803" pitchFamily="18" charset="0"/>
              </a:rPr>
              <a:t> (</a:t>
            </a:r>
            <a:r>
              <a:rPr lang="lt-LT" altLang="lt-LT" sz="2200" b="1" dirty="0" err="1">
                <a:latin typeface="Palemonas" panose="02030603060206020803" pitchFamily="18" charset="0"/>
              </a:rPr>
              <a:t>volunteering</a:t>
            </a:r>
            <a:r>
              <a:rPr lang="lt-LT" altLang="lt-LT" sz="2200" b="1" dirty="0">
                <a:latin typeface="Palemonas" panose="02030603060206020803" pitchFamily="18" charset="0"/>
              </a:rPr>
              <a:t>) </a:t>
            </a:r>
            <a:r>
              <a:rPr lang="lt-LT" altLang="lt-LT" sz="2400" b="1" dirty="0">
                <a:latin typeface="Palemonas" panose="02030603060206020803" pitchFamily="18" charset="0"/>
              </a:rPr>
              <a:t>– </a:t>
            </a:r>
            <a:r>
              <a:rPr lang="lt-LT" altLang="lt-LT" sz="2000" dirty="0">
                <a:latin typeface="Palemonas" panose="02030603060206020803" pitchFamily="18" charset="0"/>
              </a:rPr>
              <a:t>organizuoti ir įtraukti tėvus į pagalbą mokykloje. </a:t>
            </a:r>
          </a:p>
          <a:p>
            <a:pPr algn="just"/>
            <a:r>
              <a:rPr lang="lt-LT" altLang="lt-LT" sz="2200" b="1" dirty="0" err="1">
                <a:latin typeface="Palemonas" panose="02030603060206020803" pitchFamily="18" charset="0"/>
              </a:rPr>
              <a:t>Mokymas(is</a:t>
            </a:r>
            <a:r>
              <a:rPr lang="lt-LT" altLang="lt-LT" sz="2200" b="1" dirty="0">
                <a:latin typeface="Palemonas" panose="02030603060206020803" pitchFamily="18" charset="0"/>
              </a:rPr>
              <a:t>) namuose (</a:t>
            </a:r>
            <a:r>
              <a:rPr lang="lt-LT" altLang="lt-LT" sz="2200" b="1" dirty="0" err="1">
                <a:latin typeface="Palemonas" panose="02030603060206020803" pitchFamily="18" charset="0"/>
              </a:rPr>
              <a:t>learning</a:t>
            </a:r>
            <a:r>
              <a:rPr lang="lt-LT" altLang="lt-LT" sz="2200" b="1" dirty="0">
                <a:latin typeface="Palemonas" panose="02030603060206020803" pitchFamily="18" charset="0"/>
              </a:rPr>
              <a:t> at </a:t>
            </a:r>
            <a:r>
              <a:rPr lang="lt-LT" altLang="lt-LT" sz="2200" b="1" dirty="0" err="1">
                <a:latin typeface="Palemonas" panose="02030603060206020803" pitchFamily="18" charset="0"/>
              </a:rPr>
              <a:t>home</a:t>
            </a:r>
            <a:r>
              <a:rPr lang="lt-LT" altLang="lt-LT" sz="2200" b="1" dirty="0">
                <a:latin typeface="Palemonas" panose="02030603060206020803" pitchFamily="18" charset="0"/>
              </a:rPr>
              <a:t>) </a:t>
            </a:r>
            <a:r>
              <a:rPr lang="lt-LT" altLang="lt-LT" sz="2400" b="1" dirty="0">
                <a:latin typeface="Palemonas" panose="02030603060206020803" pitchFamily="18" charset="0"/>
              </a:rPr>
              <a:t>– </a:t>
            </a:r>
            <a:r>
              <a:rPr lang="lt-LT" altLang="lt-LT" sz="2000" dirty="0">
                <a:latin typeface="Palemonas" panose="02030603060206020803" pitchFamily="18" charset="0"/>
              </a:rPr>
              <a:t>teikti informaciją ir idėjas šeimoms apie tai, kaip mokiniams padėti namuose atliekant namų darbus ir kitas veiklas, priimant sprendimus ir planuojant savo darbą. </a:t>
            </a:r>
          </a:p>
          <a:p>
            <a:pPr algn="just"/>
            <a:r>
              <a:rPr lang="lt-LT" altLang="lt-LT" sz="2200" b="1" dirty="0">
                <a:latin typeface="Palemonas" panose="02030603060206020803" pitchFamily="18" charset="0"/>
              </a:rPr>
              <a:t>Sprendimų priėmimas (</a:t>
            </a:r>
            <a:r>
              <a:rPr lang="lt-LT" altLang="lt-LT" sz="2200" b="1" dirty="0" err="1">
                <a:latin typeface="Palemonas" panose="02030603060206020803" pitchFamily="18" charset="0"/>
              </a:rPr>
              <a:t>decision</a:t>
            </a:r>
            <a:r>
              <a:rPr lang="lt-LT" altLang="lt-LT" sz="2200" b="1" dirty="0">
                <a:latin typeface="Palemonas" panose="02030603060206020803" pitchFamily="18" charset="0"/>
              </a:rPr>
              <a:t> </a:t>
            </a:r>
            <a:r>
              <a:rPr lang="lt-LT" altLang="lt-LT" sz="2200" b="1" dirty="0" err="1">
                <a:latin typeface="Palemonas" panose="02030603060206020803" pitchFamily="18" charset="0"/>
              </a:rPr>
              <a:t>making</a:t>
            </a:r>
            <a:r>
              <a:rPr lang="lt-LT" altLang="lt-LT" sz="2200" b="1" dirty="0">
                <a:latin typeface="Palemonas" panose="02030603060206020803" pitchFamily="18" charset="0"/>
              </a:rPr>
              <a:t>) </a:t>
            </a:r>
            <a:r>
              <a:rPr lang="lt-LT" altLang="lt-LT" sz="2400" b="1" dirty="0">
                <a:latin typeface="Palemonas" panose="02030603060206020803" pitchFamily="18" charset="0"/>
              </a:rPr>
              <a:t>– </a:t>
            </a:r>
            <a:r>
              <a:rPr lang="lt-LT" altLang="lt-LT" sz="2000" dirty="0">
                <a:latin typeface="Palemonas" panose="02030603060206020803" pitchFamily="18" charset="0"/>
              </a:rPr>
              <a:t>įtraukti tėvus į mokyklos sprendimų priėmimą, skatinti tėvų lyderystę. </a:t>
            </a:r>
          </a:p>
          <a:p>
            <a:pPr algn="just"/>
            <a:r>
              <a:rPr lang="lt-LT" altLang="lt-LT" sz="2200" b="1" dirty="0">
                <a:latin typeface="Palemonas" panose="02030603060206020803" pitchFamily="18" charset="0"/>
              </a:rPr>
              <a:t>Bendradarbiavimas su  bendruomene (</a:t>
            </a:r>
            <a:r>
              <a:rPr lang="lt-LT" altLang="lt-LT" sz="2200" b="1" dirty="0" err="1">
                <a:latin typeface="Palemonas" panose="02030603060206020803" pitchFamily="18" charset="0"/>
              </a:rPr>
              <a:t>collaborating</a:t>
            </a:r>
            <a:r>
              <a:rPr lang="lt-LT" altLang="lt-LT" sz="2200" b="1" dirty="0">
                <a:latin typeface="Palemonas" panose="02030603060206020803" pitchFamily="18" charset="0"/>
              </a:rPr>
              <a:t> </a:t>
            </a:r>
            <a:r>
              <a:rPr lang="lt-LT" altLang="lt-LT" sz="2200" b="1" dirty="0" err="1">
                <a:latin typeface="Palemonas" panose="02030603060206020803" pitchFamily="18" charset="0"/>
              </a:rPr>
              <a:t>with</a:t>
            </a:r>
            <a:r>
              <a:rPr lang="lt-LT" altLang="lt-LT" sz="2200" b="1" dirty="0">
                <a:latin typeface="Palemonas" panose="02030603060206020803" pitchFamily="18" charset="0"/>
              </a:rPr>
              <a:t> </a:t>
            </a:r>
            <a:r>
              <a:rPr lang="lt-LT" altLang="lt-LT" sz="2200" b="1" dirty="0" err="1">
                <a:latin typeface="Palemonas" panose="02030603060206020803" pitchFamily="18" charset="0"/>
              </a:rPr>
              <a:t>community</a:t>
            </a:r>
            <a:r>
              <a:rPr lang="lt-LT" altLang="lt-LT" sz="2200" b="1" dirty="0">
                <a:latin typeface="Palemonas" panose="02030603060206020803" pitchFamily="18" charset="0"/>
              </a:rPr>
              <a:t>) </a:t>
            </a:r>
            <a:r>
              <a:rPr lang="lt-LT" altLang="lt-LT" sz="2400" dirty="0">
                <a:latin typeface="Palemonas" panose="02030603060206020803" pitchFamily="18" charset="0"/>
              </a:rPr>
              <a:t>– </a:t>
            </a:r>
            <a:r>
              <a:rPr lang="lt-LT" altLang="lt-LT" sz="2000" dirty="0">
                <a:latin typeface="Palemonas" panose="02030603060206020803" pitchFamily="18" charset="0"/>
              </a:rPr>
              <a:t>identifikuoti ir integruoti bendruomenės išteklius, kurie galėtų stiprinti mokyklos programas, šeimų veiklas bei mokinių mokymąsi. </a:t>
            </a:r>
          </a:p>
        </p:txBody>
      </p:sp>
    </p:spTree>
    <p:extLst>
      <p:ext uri="{BB962C8B-B14F-4D97-AF65-F5344CB8AC3E}">
        <p14:creationId xmlns:p14="http://schemas.microsoft.com/office/powerpoint/2010/main" val="1622199075"/>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2166938" y="2154238"/>
            <a:ext cx="82089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chemeClr val="bg2"/>
              </a:buClr>
              <a:buFontTx/>
              <a:buNone/>
            </a:pPr>
            <a:endParaRPr lang="lt-LT" altLang="lt-LT" sz="3600">
              <a:latin typeface="Candara" panose="020E0502030303020204" pitchFamily="34" charset="0"/>
            </a:endParaRPr>
          </a:p>
          <a:p>
            <a:pPr eaLnBrk="1" hangingPunct="1">
              <a:spcBef>
                <a:spcPct val="0"/>
              </a:spcBef>
              <a:buClr>
                <a:schemeClr val="bg2"/>
              </a:buClr>
              <a:buFont typeface="Wingdings" panose="05000000000000000000" pitchFamily="2" charset="2"/>
              <a:buChar char="q"/>
            </a:pPr>
            <a:endParaRPr lang="en-US" altLang="lt-LT" sz="3600">
              <a:latin typeface="Candara" panose="020E0502030303020204" pitchFamily="34" charset="0"/>
            </a:endParaRPr>
          </a:p>
        </p:txBody>
      </p:sp>
      <p:sp>
        <p:nvSpPr>
          <p:cNvPr id="3075" name="Rectangle 4"/>
          <p:cNvSpPr>
            <a:spLocks noChangeArrowheads="1"/>
          </p:cNvSpPr>
          <p:nvPr/>
        </p:nvSpPr>
        <p:spPr bwMode="auto">
          <a:xfrm>
            <a:off x="1973264" y="630238"/>
            <a:ext cx="8389937" cy="612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lt-LT" altLang="lt-LT" sz="4400" b="1" dirty="0">
                <a:solidFill>
                  <a:srgbClr val="54A907"/>
                </a:solidFill>
                <a:latin typeface="Broadway" panose="04040905080B02020502" pitchFamily="82" charset="0"/>
              </a:rPr>
              <a:t>GERA MOKYKLA</a:t>
            </a:r>
          </a:p>
          <a:p>
            <a:pPr algn="ctr" eaLnBrk="1" hangingPunct="1">
              <a:spcBef>
                <a:spcPct val="0"/>
              </a:spcBef>
              <a:buFontTx/>
              <a:buNone/>
            </a:pPr>
            <a:r>
              <a:rPr lang="lt-LT" altLang="lt-LT" sz="4400" b="1" dirty="0">
                <a:solidFill>
                  <a:srgbClr val="0070C0"/>
                </a:solidFill>
                <a:latin typeface="Algerian" panose="04020705040A02060702" pitchFamily="82" charset="0"/>
              </a:rPr>
              <a:t>GERA MOKYKLA</a:t>
            </a:r>
          </a:p>
          <a:p>
            <a:pPr algn="ctr" eaLnBrk="1" hangingPunct="1">
              <a:spcBef>
                <a:spcPct val="0"/>
              </a:spcBef>
              <a:buFontTx/>
              <a:buNone/>
            </a:pPr>
            <a:r>
              <a:rPr lang="lt-LT" altLang="lt-LT" sz="4400" b="1" dirty="0">
                <a:solidFill>
                  <a:srgbClr val="8C2480"/>
                </a:solidFill>
                <a:latin typeface="Blackadder ITC" panose="04020505051007020D02" pitchFamily="82" charset="0"/>
              </a:rPr>
              <a:t>GERA MOKYKLA</a:t>
            </a:r>
          </a:p>
          <a:p>
            <a:pPr algn="ctr" eaLnBrk="1" hangingPunct="1">
              <a:spcBef>
                <a:spcPct val="0"/>
              </a:spcBef>
              <a:buFontTx/>
              <a:buNone/>
            </a:pPr>
            <a:r>
              <a:rPr lang="lt-LT" altLang="lt-LT" sz="4400" b="1" dirty="0">
                <a:solidFill>
                  <a:srgbClr val="C00000"/>
                </a:solidFill>
                <a:latin typeface="Californian FB" panose="0207040306080B030204" pitchFamily="18" charset="0"/>
              </a:rPr>
              <a:t>GERA MOKYKLA</a:t>
            </a:r>
          </a:p>
          <a:p>
            <a:pPr algn="ctr" eaLnBrk="1" hangingPunct="1">
              <a:spcBef>
                <a:spcPct val="0"/>
              </a:spcBef>
              <a:buFontTx/>
              <a:buNone/>
            </a:pPr>
            <a:r>
              <a:rPr lang="lt-LT" altLang="lt-LT" sz="4400" b="1" dirty="0">
                <a:solidFill>
                  <a:srgbClr val="000000"/>
                </a:solidFill>
                <a:latin typeface="Brush Script MT" panose="03060802040406070304" pitchFamily="66" charset="0"/>
              </a:rPr>
              <a:t>GERA  MOKYKLA</a:t>
            </a:r>
            <a:r>
              <a:rPr lang="en-US" altLang="lt-LT" sz="1800" dirty="0">
                <a:solidFill>
                  <a:srgbClr val="000000"/>
                </a:solidFill>
                <a:latin typeface="Candara" panose="020E0502030303020204" pitchFamily="34" charset="0"/>
              </a:rPr>
              <a:t> </a:t>
            </a:r>
            <a:endParaRPr lang="lt-LT" altLang="lt-LT" sz="1800" dirty="0">
              <a:solidFill>
                <a:srgbClr val="000000"/>
              </a:solidFill>
              <a:latin typeface="Candara" panose="020E0502030303020204" pitchFamily="34" charset="0"/>
            </a:endParaRPr>
          </a:p>
          <a:p>
            <a:pPr algn="ctr" eaLnBrk="1" hangingPunct="1">
              <a:spcBef>
                <a:spcPct val="0"/>
              </a:spcBef>
              <a:buFontTx/>
              <a:buNone/>
            </a:pPr>
            <a:r>
              <a:rPr lang="lt-LT" altLang="lt-LT" sz="4000" dirty="0">
                <a:solidFill>
                  <a:srgbClr val="00B0F0"/>
                </a:solidFill>
                <a:latin typeface="Goudy Stout" panose="0202090407030B020401" pitchFamily="18" charset="0"/>
              </a:rPr>
              <a:t>GERA MOKYKLA</a:t>
            </a:r>
          </a:p>
          <a:p>
            <a:pPr algn="ctr" eaLnBrk="1" hangingPunct="1">
              <a:spcBef>
                <a:spcPct val="0"/>
              </a:spcBef>
              <a:buFontTx/>
              <a:buNone/>
            </a:pPr>
            <a:r>
              <a:rPr lang="lt-LT" altLang="lt-LT" sz="4400" b="1" dirty="0">
                <a:solidFill>
                  <a:srgbClr val="FF0000"/>
                </a:solidFill>
                <a:latin typeface="Bradley Hand ITC" panose="03070402050302030203" pitchFamily="66" charset="0"/>
              </a:rPr>
              <a:t>GERA MOKYKLA</a:t>
            </a:r>
            <a:endParaRPr lang="en-US" altLang="lt-LT" sz="4400" b="1" dirty="0">
              <a:solidFill>
                <a:srgbClr val="FF0000"/>
              </a:solidFill>
              <a:latin typeface="Bradley Hand ITC" panose="03070402050302030203" pitchFamily="66" charset="0"/>
            </a:endParaRPr>
          </a:p>
          <a:p>
            <a:pPr algn="ctr" eaLnBrk="1" hangingPunct="1">
              <a:spcBef>
                <a:spcPct val="0"/>
              </a:spcBef>
              <a:buFontTx/>
              <a:buNone/>
            </a:pPr>
            <a:r>
              <a:rPr lang="lt-LT" altLang="lt-LT" sz="4400" b="1" dirty="0">
                <a:solidFill>
                  <a:srgbClr val="AA6560"/>
                </a:solidFill>
                <a:latin typeface="Ravie" panose="04040805050809020602" pitchFamily="82" charset="0"/>
              </a:rPr>
              <a:t>GERA MOKYKLA</a:t>
            </a:r>
            <a:endParaRPr lang="en-US" altLang="lt-LT" sz="4400" b="1" dirty="0">
              <a:solidFill>
                <a:srgbClr val="AA6560"/>
              </a:solidFill>
              <a:latin typeface="Ravie" panose="04040805050809020602" pitchFamily="82" charset="0"/>
            </a:endParaRPr>
          </a:p>
          <a:p>
            <a:pPr algn="ctr" eaLnBrk="1" hangingPunct="1">
              <a:spcBef>
                <a:spcPct val="0"/>
              </a:spcBef>
              <a:buFontTx/>
              <a:buNone/>
            </a:pPr>
            <a:r>
              <a:rPr lang="en-US" altLang="lt-LT" sz="4400" b="1" dirty="0">
                <a:solidFill>
                  <a:srgbClr val="FF66CC"/>
                </a:solidFill>
                <a:latin typeface="Ravie" panose="04040805050809020602" pitchFamily="82" charset="0"/>
              </a:rPr>
              <a:t>…………….</a:t>
            </a:r>
            <a:endParaRPr lang="en-US" altLang="lt-LT" sz="3600" dirty="0">
              <a:solidFill>
                <a:srgbClr val="FF66CC"/>
              </a:solidFill>
              <a:latin typeface="Candara" panose="020E0502030303020204" pitchFamily="34" charset="0"/>
            </a:endParaRPr>
          </a:p>
        </p:txBody>
      </p:sp>
    </p:spTree>
    <p:extLst>
      <p:ext uri="{BB962C8B-B14F-4D97-AF65-F5344CB8AC3E}">
        <p14:creationId xmlns:p14="http://schemas.microsoft.com/office/powerpoint/2010/main" val="29512008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q9l4Czj580WVSe84HZd.6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_2K262jsKkS8WRb8Ws_Su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htJmprBW1UWDnkJrGHpbt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Mibo8A9P00mh89VO3p.Qh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ZCJlkoHM7EiYhoe0bh4VF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XAvkT3zzIEW7buIvGTnfl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AWG1cu023UmvenuiLxrGV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nD1bPc4PskSTeQNts7vFN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SagTadlgkE6jKBRC9udDZ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EYvbdzSeFkyjB3ElyrBKk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Yb78cAnI6UqriuoUYeYV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0NJKilxCZk6SxSeP5GF2Z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vkCEg_mEpkWjSjIYhQwjK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PHXTSgvzjkCehNZPpdk0m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MjFDrCKKH02cC7_fRoQXn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uc.aMhVoIUqtGwS.QNtTD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gBAl4bWWM02yMKYTayekH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wpxqfgJGOE2i5VqYKPofo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PHXTSgvzjkCehNZPpdk0m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XAvkT3zzIEW7buIvGTnfl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ZCJlkoHM7EiYhoe0bh4VF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xNnoVEXKEEqWKX9E08ARi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uvR5CLSrrUKXMBTa66FaZ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0cCOIe7VfUOLvVwgpgQ_n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lHRmj7TpBEaIonKbZsB.H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B5Qowj0b.Eua1V9aAfFas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LvFoEtkJYkqbiN68066_T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BTYCQFzUiKwlFAAXArN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evZw3uhSDUSkYi7Dt2wwR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287</TotalTime>
  <Words>1595</Words>
  <Application>Microsoft Office PowerPoint</Application>
  <PresentationFormat>Widescreen</PresentationFormat>
  <Paragraphs>245</Paragraphs>
  <Slides>36</Slides>
  <Notes>1</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36</vt:i4>
      </vt:variant>
    </vt:vector>
  </HeadingPairs>
  <TitlesOfParts>
    <vt:vector size="55" baseType="lpstr">
      <vt:lpstr>MS PGothic</vt:lpstr>
      <vt:lpstr>Algerian</vt:lpstr>
      <vt:lpstr>Arial</vt:lpstr>
      <vt:lpstr>Blackadder ITC</vt:lpstr>
      <vt:lpstr>Bradley Hand ITC</vt:lpstr>
      <vt:lpstr>Broadway</vt:lpstr>
      <vt:lpstr>Brush Script MT</vt:lpstr>
      <vt:lpstr>Calibri</vt:lpstr>
      <vt:lpstr>Calibri Light</vt:lpstr>
      <vt:lpstr>Californian FB</vt:lpstr>
      <vt:lpstr>Cambria</vt:lpstr>
      <vt:lpstr>Candara</vt:lpstr>
      <vt:lpstr>Goudy Stout</vt:lpstr>
      <vt:lpstr>Palemonas</vt:lpstr>
      <vt:lpstr>Ravie</vt:lpstr>
      <vt:lpstr>Times New Roman</vt:lpstr>
      <vt:lpstr>Verdana</vt:lpstr>
      <vt:lpstr>Wingdings</vt:lpstr>
      <vt:lpstr>Office Theme</vt:lpstr>
      <vt:lpstr>PowerPoint Presentation</vt:lpstr>
      <vt:lpstr>PowerPoint Presentation</vt:lpstr>
      <vt:lpstr>PowerPoint Presentation</vt:lpstr>
      <vt:lpstr>PowerPoint Presentation</vt:lpstr>
      <vt:lpstr>ŠVIETIMO KOKYBĖS UŽTIKRINIMO MODELIS</vt:lpstr>
      <vt:lpstr>Kas nėra gera mokykla?</vt:lpstr>
      <vt:lpstr>LIETUVA 2030 (LRS 2012-05-15 d. nutarimas XI-2015)</vt:lpstr>
      <vt:lpstr>Kas nėra gera mokykla?</vt:lpstr>
      <vt:lpstr>PAGRINDINIAI PRINCIPAI 1x1x1x1x1x1=1</vt:lpstr>
      <vt:lpstr>PowerPoint Presentation</vt:lpstr>
      <vt:lpstr>Tradicinis mokyklos modelis</vt:lpstr>
      <vt:lpstr>Kitokios erdvės kitokiai pedagogikai: Australijos švietimo ministerijos rekomendacijos, 2005</vt:lpstr>
      <vt:lpstr>PowerPoint Presentation</vt:lpstr>
      <vt:lpstr>PowerPoint Presentation</vt:lpstr>
      <vt:lpstr>PowerPoint Presentation</vt:lpstr>
      <vt:lpstr>Geros mokyklos požymiai: sąrašas nebaigtinis</vt:lpstr>
      <vt:lpstr>Užsienio  šalių  geros  mokyklos  koncepcijų pavyzdžiai</vt:lpstr>
      <vt:lpstr>Škotijos geros mokyklos modelis</vt:lpstr>
      <vt:lpstr>Šveicarijos Cugo kantono geros mokyklos modelis</vt:lpstr>
      <vt:lpstr>Futurologinis požiūris į mokyklą: koks mokymasis bus ateityje?</vt:lpstr>
      <vt:lpstr>GERA MOKYKLA</vt:lpstr>
      <vt:lpstr>Kur link norėtumėm judėti?</vt:lpstr>
      <vt:lpstr>ŠVIETIMO KAITA</vt:lpstr>
      <vt:lpstr>  Gera mokykla - prasmės, atradimų ir mokymosi sėkmės siekianti mokykla, grindžianti  savo veiklą bendruomenės susitarimais ir mokymusi  </vt:lpstr>
      <vt:lpstr>Konsultacijos dėl GM koncepcijos:  kas svarbu  savivaldybių švietimo bendruomenėms   </vt:lpstr>
      <vt:lpstr>PowerPoint Presentation</vt:lpstr>
      <vt:lpstr>PowerPoint Presentation</vt:lpstr>
      <vt:lpstr>Veiksniai, darantys didelę įtaką pasiekimams (d&gt;0,60) (verta stengtis, jei d&gt;0,40)</vt:lpstr>
      <vt:lpstr>Veiksniai, darantys menką ar net neigiamą įtaką pasiekimams </vt:lpstr>
      <vt:lpstr>PAMOKOS KIEKYBĖ</vt:lpstr>
      <vt:lpstr>PowerPoint Presentation</vt:lpstr>
      <vt:lpstr>OECD PISA 2012 Ataskaita REKOMENDACIJOS</vt:lpstr>
      <vt:lpstr>GERESNI MOKYMOSI REZULTATAI TOSE MOKYKLOSE, KUR:</vt:lpstr>
      <vt:lpstr>IR BENT KARTĄ PER MĖNESĮ MOKYKLOS DIREKTORIUS:</vt:lpstr>
      <vt:lpstr>TĖVŲ Į(SI)TRAUKIMO Į VAIKŲ UGDYMĄ TIPAI (pagal J.Epstein)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Gražvydas Kazakevičius</dc:creator>
  <cp:lastModifiedBy>Gražvydas Kazakevičius</cp:lastModifiedBy>
  <cp:revision>23</cp:revision>
  <cp:lastPrinted>2015-10-21T15:27:07Z</cp:lastPrinted>
  <dcterms:created xsi:type="dcterms:W3CDTF">2015-10-15T07:05:52Z</dcterms:created>
  <dcterms:modified xsi:type="dcterms:W3CDTF">2015-10-22T06:34:11Z</dcterms:modified>
</cp:coreProperties>
</file>