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2" r:id="rId2"/>
    <p:sldMasterId id="2147483684" r:id="rId3"/>
    <p:sldMasterId id="2147483732" r:id="rId4"/>
    <p:sldMasterId id="2147483756" r:id="rId5"/>
    <p:sldMasterId id="2147483768" r:id="rId6"/>
  </p:sldMasterIdLst>
  <p:notesMasterIdLst>
    <p:notesMasterId r:id="rId31"/>
  </p:notesMasterIdLst>
  <p:handoutMasterIdLst>
    <p:handoutMasterId r:id="rId32"/>
  </p:handoutMasterIdLst>
  <p:sldIdLst>
    <p:sldId id="256" r:id="rId7"/>
    <p:sldId id="262" r:id="rId8"/>
    <p:sldId id="264" r:id="rId9"/>
    <p:sldId id="271" r:id="rId10"/>
    <p:sldId id="272" r:id="rId11"/>
    <p:sldId id="274" r:id="rId12"/>
    <p:sldId id="275" r:id="rId13"/>
    <p:sldId id="276" r:id="rId14"/>
    <p:sldId id="277" r:id="rId15"/>
    <p:sldId id="316" r:id="rId16"/>
    <p:sldId id="315" r:id="rId17"/>
    <p:sldId id="314" r:id="rId18"/>
    <p:sldId id="313" r:id="rId19"/>
    <p:sldId id="312" r:id="rId20"/>
    <p:sldId id="311" r:id="rId21"/>
    <p:sldId id="283" r:id="rId22"/>
    <p:sldId id="309" r:id="rId23"/>
    <p:sldId id="310" r:id="rId24"/>
    <p:sldId id="317" r:id="rId25"/>
    <p:sldId id="285" r:id="rId26"/>
    <p:sldId id="290" r:id="rId27"/>
    <p:sldId id="319" r:id="rId28"/>
    <p:sldId id="261" r:id="rId29"/>
    <p:sldId id="268" r:id="rId30"/>
  </p:sldIdLst>
  <p:sldSz cx="10688638" cy="7562850"/>
  <p:notesSz cx="7010400" cy="9296400"/>
  <p:defaultTextStyle>
    <a:defPPr>
      <a:defRPr lang="en-US"/>
    </a:defPPr>
    <a:lvl1pPr marL="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9226"/>
    <a:srgbClr val="3266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330" y="78"/>
      </p:cViewPr>
      <p:guideLst>
        <p:guide orient="horz" pos="2382"/>
        <p:guide pos="33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48271882335622"/>
          <c:y val="5.285604949387164E-2"/>
          <c:w val="0.66674104470836015"/>
          <c:h val="0.8746351595016597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Administravimas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Sheet1!$A$2:$A$11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Sheet1!$B$2:$B$11</c:f>
            </c:numRef>
          </c:val>
          <c:extLst>
            <c:ext xmlns:c16="http://schemas.microsoft.com/office/drawing/2014/chart" uri="{C3380CC4-5D6E-409C-BE32-E72D297353CC}">
              <c16:uniqueId val="{00000000-817E-4F7B-8F37-2575A52D0E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MVGP/E+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cat>
            <c:numRef>
              <c:f>Sheet1!$A$2:$A$11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Sheet1!$C$2:$C$11</c:f>
              <c:numCache>
                <c:formatCode>#,##0</c:formatCode>
                <c:ptCount val="10"/>
                <c:pt idx="0">
                  <c:v>9518396</c:v>
                </c:pt>
                <c:pt idx="1">
                  <c:v>10434480</c:v>
                </c:pt>
                <c:pt idx="2">
                  <c:v>10994000</c:v>
                </c:pt>
                <c:pt idx="3">
                  <c:v>11301000</c:v>
                </c:pt>
                <c:pt idx="4">
                  <c:v>11680000</c:v>
                </c:pt>
                <c:pt idx="5">
                  <c:v>14253000</c:v>
                </c:pt>
                <c:pt idx="6">
                  <c:v>14789000</c:v>
                </c:pt>
                <c:pt idx="7">
                  <c:v>12804760</c:v>
                </c:pt>
                <c:pt idx="8">
                  <c:v>14106045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7E-4F7B-8F37-2575A52D0E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Comenius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1.2475863974630632E-2"/>
                  <c:y val="2.44067783581060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17E-4F7B-8F37-2575A52D0E6A}"/>
                </c:ext>
              </c:extLst>
            </c:dLbl>
            <c:dLbl>
              <c:idx val="2"/>
              <c:layout>
                <c:manualLayout>
                  <c:x val="-3.2674504379655505E-17"/>
                  <c:y val="-3.6610167537159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17E-4F7B-8F37-2575A52D0E6A}"/>
                </c:ext>
              </c:extLst>
            </c:dLbl>
            <c:dLbl>
              <c:idx val="3"/>
              <c:layout>
                <c:manualLayout>
                  <c:x val="1.6040396538810814E-2"/>
                  <c:y val="7.6271182369081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17E-4F7B-8F37-2575A52D0E6A}"/>
                </c:ext>
              </c:extLst>
            </c:dLbl>
            <c:dLbl>
              <c:idx val="4"/>
              <c:layout>
                <c:manualLayout>
                  <c:x val="7.1290651283603609E-3"/>
                  <c:y val="-3.05084729476325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17E-4F7B-8F37-2575A52D0E6A}"/>
                </c:ext>
              </c:extLst>
            </c:dLbl>
            <c:dLbl>
              <c:idx val="6"/>
              <c:layout>
                <c:manualLayout>
                  <c:x val="1.2475863974630632E-2"/>
                  <c:y val="-3.96610148319223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17E-4F7B-8F37-2575A52D0E6A}"/>
                </c:ext>
              </c:extLst>
            </c:dLbl>
            <c:dLbl>
              <c:idx val="8"/>
              <c:layout>
                <c:manualLayout>
                  <c:x val="4.9903455898522527E-2"/>
                  <c:y val="-2.745762565286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17E-4F7B-8F37-2575A52D0E6A}"/>
                </c:ext>
              </c:extLst>
            </c:dLbl>
            <c:dLbl>
              <c:idx val="9"/>
              <c:layout>
                <c:manualLayout>
                  <c:x val="2.1387195385081083E-2"/>
                  <c:y val="-3.35593202423958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817E-4F7B-8F37-2575A52D0E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u="sng" baseline="0"/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Sheet1!$D$2:$D$11</c:f>
              <c:numCache>
                <c:formatCode>#,##0</c:formatCode>
                <c:ptCount val="10"/>
                <c:pt idx="0">
                  <c:v>1180217</c:v>
                </c:pt>
                <c:pt idx="1">
                  <c:v>1180217</c:v>
                </c:pt>
                <c:pt idx="2">
                  <c:v>2109377</c:v>
                </c:pt>
                <c:pt idx="3">
                  <c:v>2390217</c:v>
                </c:pt>
                <c:pt idx="4">
                  <c:v>2863217</c:v>
                </c:pt>
                <c:pt idx="5">
                  <c:v>2130217</c:v>
                </c:pt>
                <c:pt idx="6">
                  <c:v>1991813</c:v>
                </c:pt>
                <c:pt idx="7">
                  <c:v>2987517</c:v>
                </c:pt>
                <c:pt idx="8">
                  <c:v>3057678</c:v>
                </c:pt>
                <c:pt idx="9">
                  <c:v>2768521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17E-4F7B-8F37-2575A52D0E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Papildomai skirta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cat>
            <c:numRef>
              <c:f>Sheet1!$A$2:$A$11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Sheet1!$E$2:$E$11</c:f>
            </c:numRef>
          </c:val>
          <c:extLst>
            <c:ext xmlns:c16="http://schemas.microsoft.com/office/drawing/2014/chart" uri="{C3380CC4-5D6E-409C-BE32-E72D297353CC}">
              <c16:uniqueId val="{0000000A-817E-4F7B-8F37-2575A52D0E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EK projektai</c:v>
                </c:pt>
              </c:strCache>
            </c:strRef>
          </c:tx>
          <c:invertIfNegative val="0"/>
          <c:cat>
            <c:numRef>
              <c:f>Sheet1!$A$2:$A$11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Sheet1!$F$2:$F$11</c:f>
            </c:numRef>
          </c:val>
          <c:extLst>
            <c:ext xmlns:c16="http://schemas.microsoft.com/office/drawing/2014/chart" uri="{C3380CC4-5D6E-409C-BE32-E72D297353CC}">
              <c16:uniqueId val="{0000000B-817E-4F7B-8F37-2575A52D0E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437248"/>
        <c:axId val="38438784"/>
      </c:barChart>
      <c:catAx>
        <c:axId val="38437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lt-LT"/>
          </a:p>
        </c:txPr>
        <c:crossAx val="38438784"/>
        <c:crosses val="autoZero"/>
        <c:auto val="1"/>
        <c:lblAlgn val="ctr"/>
        <c:lblOffset val="100"/>
        <c:noMultiLvlLbl val="0"/>
      </c:catAx>
      <c:valAx>
        <c:axId val="38438784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lt-LT"/>
          </a:p>
        </c:txPr>
        <c:crossAx val="38437248"/>
        <c:crosses val="autoZero"/>
        <c:crossBetween val="between"/>
        <c:majorUnit val="2000000"/>
        <c:minorUnit val="2000000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254464962960438"/>
          <c:y val="5.6107917767075757E-2"/>
          <c:w val="0.68725015819367452"/>
          <c:h val="0.850586021783784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2016771032796188E-2"/>
                  <c:y val="5.5881088563605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0FB-4208-9315-0825F68130D4}"/>
                </c:ext>
              </c:extLst>
            </c:dLbl>
            <c:dLbl>
              <c:idx val="1"/>
              <c:layout>
                <c:manualLayout>
                  <c:x val="-3.7766994674502306E-2"/>
                  <c:y val="2.79405442818026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0FB-4208-9315-0825F68130D4}"/>
                </c:ext>
              </c:extLst>
            </c:dLbl>
            <c:dLbl>
              <c:idx val="2"/>
              <c:layout>
                <c:manualLayout>
                  <c:x val="-6.3517353487986067E-2"/>
                  <c:y val="1.39702721409013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0FB-4208-9315-0825F68130D4}"/>
                </c:ext>
              </c:extLst>
            </c:dLbl>
            <c:dLbl>
              <c:idx val="3"/>
              <c:layout>
                <c:manualLayout>
                  <c:x val="-2.7466905217819859E-2"/>
                  <c:y val="5.5881088563605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0FB-4208-9315-0825F68130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rgbClr val="0070C0"/>
                    </a:solidFill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Bendrasis ugdymas</c:v>
                </c:pt>
                <c:pt idx="1">
                  <c:v>Profesinis mokymas</c:v>
                </c:pt>
                <c:pt idx="2">
                  <c:v>Aukštasis mokslas</c:v>
                </c:pt>
                <c:pt idx="3">
                  <c:v>Suaugusiųjų švietimas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2987517</c:v>
                </c:pt>
                <c:pt idx="1">
                  <c:v>5154103</c:v>
                </c:pt>
                <c:pt idx="2">
                  <c:v>8753546</c:v>
                </c:pt>
                <c:pt idx="3">
                  <c:v>725183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FB-4208-9315-0825F68130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9783765707298464E-2"/>
                  <c:y val="1.67643265690815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0FB-4208-9315-0825F68130D4}"/>
                </c:ext>
              </c:extLst>
            </c:dLbl>
            <c:dLbl>
              <c:idx val="1"/>
              <c:layout>
                <c:manualLayout>
                  <c:x val="3.9483676250616044E-2"/>
                  <c:y val="1.67643265690816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00FB-4208-9315-0825F68130D4}"/>
                </c:ext>
              </c:extLst>
            </c:dLbl>
            <c:dLbl>
              <c:idx val="2"/>
              <c:layout>
                <c:manualLayout>
                  <c:x val="4.4633720978957271E-2"/>
                  <c:y val="5.58810885636053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00FB-4208-9315-0825F68130D4}"/>
                </c:ext>
              </c:extLst>
            </c:dLbl>
            <c:dLbl>
              <c:idx val="3"/>
              <c:layout>
                <c:manualLayout>
                  <c:x val="3.94836762506160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00FB-4208-9315-0825F68130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rgbClr val="C00000"/>
                    </a:solidFill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Bendrasis ugdymas</c:v>
                </c:pt>
                <c:pt idx="1">
                  <c:v>Profesinis mokymas</c:v>
                </c:pt>
                <c:pt idx="2">
                  <c:v>Aukštasis mokslas</c:v>
                </c:pt>
                <c:pt idx="3">
                  <c:v>Suaugusiųjų švietimas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3057678</c:v>
                </c:pt>
                <c:pt idx="1">
                  <c:v>5205005</c:v>
                </c:pt>
                <c:pt idx="2">
                  <c:v>8632158</c:v>
                </c:pt>
                <c:pt idx="3">
                  <c:v>710582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0FB-4208-9315-0825F68130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338112"/>
        <c:axId val="37352192"/>
      </c:barChart>
      <c:catAx>
        <c:axId val="373381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lt-LT"/>
          </a:p>
        </c:txPr>
        <c:crossAx val="37352192"/>
        <c:crosses val="autoZero"/>
        <c:auto val="1"/>
        <c:lblAlgn val="ctr"/>
        <c:lblOffset val="100"/>
        <c:noMultiLvlLbl val="0"/>
      </c:catAx>
      <c:valAx>
        <c:axId val="37352192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373381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'Statistiniai d. (org. tipai)'!$J$75</c:f>
              <c:strCache>
                <c:ptCount val="1"/>
                <c:pt idx="0">
                  <c:v>Institucijų dalyvauja projektuose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'Statistiniai d. (org. tipai)'!$I$76:$I$81</c:f>
              <c:strCache>
                <c:ptCount val="6"/>
                <c:pt idx="0">
                  <c:v>Aukštoji mokykla</c:v>
                </c:pt>
                <c:pt idx="1">
                  <c:v>Bendrojo ugdymo mokykla</c:v>
                </c:pt>
                <c:pt idx="2">
                  <c:v>Kompetencijų vertinimo institucija</c:v>
                </c:pt>
                <c:pt idx="3">
                  <c:v>Neformaliojo vaikų švietimo mokykla </c:v>
                </c:pt>
                <c:pt idx="4">
                  <c:v>Profesinio mokymo įstaiga</c:v>
                </c:pt>
                <c:pt idx="5">
                  <c:v>Švietimo pagalbos įstaiga</c:v>
                </c:pt>
              </c:strCache>
            </c:strRef>
          </c:cat>
          <c:val>
            <c:numRef>
              <c:f>'Statistiniai d. (org. tipai)'!$J$76:$J$81</c:f>
              <c:numCache>
                <c:formatCode>General</c:formatCode>
                <c:ptCount val="6"/>
                <c:pt idx="0">
                  <c:v>9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8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E6-449E-BC13-EA7E5135A137}"/>
            </c:ext>
          </c:extLst>
        </c:ser>
        <c:ser>
          <c:idx val="1"/>
          <c:order val="1"/>
          <c:tx>
            <c:strRef>
              <c:f>'Statistiniai d. (org. tipai)'!$K$75</c:f>
              <c:strCache>
                <c:ptCount val="1"/>
                <c:pt idx="0">
                  <c:v>Iš viso institucijų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'Statistiniai d. (org. tipai)'!$I$76:$I$81</c:f>
              <c:strCache>
                <c:ptCount val="6"/>
                <c:pt idx="0">
                  <c:v>Aukštoji mokykla</c:v>
                </c:pt>
                <c:pt idx="1">
                  <c:v>Bendrojo ugdymo mokykla</c:v>
                </c:pt>
                <c:pt idx="2">
                  <c:v>Kompetencijų vertinimo institucija</c:v>
                </c:pt>
                <c:pt idx="3">
                  <c:v>Neformaliojo vaikų švietimo mokykla </c:v>
                </c:pt>
                <c:pt idx="4">
                  <c:v>Profesinio mokymo įstaiga</c:v>
                </c:pt>
                <c:pt idx="5">
                  <c:v>Švietimo pagalbos įstaiga</c:v>
                </c:pt>
              </c:strCache>
            </c:strRef>
          </c:cat>
          <c:val>
            <c:numRef>
              <c:f>'Statistiniai d. (org. tipai)'!$K$76:$K$81</c:f>
              <c:numCache>
                <c:formatCode>General</c:formatCode>
                <c:ptCount val="6"/>
                <c:pt idx="0">
                  <c:v>45</c:v>
                </c:pt>
                <c:pt idx="1">
                  <c:v>1198</c:v>
                </c:pt>
                <c:pt idx="2">
                  <c:v>11</c:v>
                </c:pt>
                <c:pt idx="3">
                  <c:v>331</c:v>
                </c:pt>
                <c:pt idx="4">
                  <c:v>89</c:v>
                </c:pt>
                <c:pt idx="5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E6-449E-BC13-EA7E5135A1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154399104"/>
        <c:axId val="154400640"/>
      </c:barChart>
      <c:catAx>
        <c:axId val="1543991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54400640"/>
        <c:crosses val="autoZero"/>
        <c:auto val="1"/>
        <c:lblAlgn val="ctr"/>
        <c:lblOffset val="100"/>
        <c:noMultiLvlLbl val="0"/>
      </c:catAx>
      <c:valAx>
        <c:axId val="154400640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crossAx val="15439910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F3393B-959C-457C-B52C-66527DF374E5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A25601-463D-4F26-A2A3-6499FDE4A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0086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93636C7-4C5D-4772-9B2E-DDC8F20D7CD6}" type="datetimeFigureOut">
              <a:rPr lang="lt-LT" smtClean="0"/>
              <a:t>2015-10-23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1400" y="696913"/>
            <a:ext cx="492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3D9BCDB-892F-45B6-B1B4-C0818BE88F9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4024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9BCDB-892F-45B6-B1B4-C0818BE88F96}" type="slidenum">
              <a:rPr lang="lt-LT" smtClean="0"/>
              <a:t>24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07132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386"/>
            <a:ext cx="9085342" cy="162111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296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66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13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29" y="4859832"/>
            <a:ext cx="9085342" cy="1502066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329" y="3205459"/>
            <a:ext cx="9085342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7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6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0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4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3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432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3391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61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692889"/>
            <a:ext cx="4722671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2" y="2398404"/>
            <a:ext cx="4722671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0" y="1692889"/>
            <a:ext cx="4724526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0" y="2398404"/>
            <a:ext cx="4724526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966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456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476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3" y="301113"/>
            <a:ext cx="3516488" cy="128148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960" y="301114"/>
            <a:ext cx="5975246" cy="645468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433" y="1582597"/>
            <a:ext cx="3516488" cy="5173200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89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048" y="5293995"/>
            <a:ext cx="6413183" cy="62498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048" y="675755"/>
            <a:ext cx="6413183" cy="4537710"/>
          </a:xfrm>
        </p:spPr>
        <p:txBody>
          <a:bodyPr/>
          <a:lstStyle>
            <a:lvl1pPr marL="0" indent="0">
              <a:buNone/>
              <a:defRPr sz="3600"/>
            </a:lvl1pPr>
            <a:lvl2pPr marL="521437" indent="0">
              <a:buNone/>
              <a:defRPr sz="3200"/>
            </a:lvl2pPr>
            <a:lvl3pPr marL="1042873" indent="0">
              <a:buNone/>
              <a:defRPr sz="2700"/>
            </a:lvl3pPr>
            <a:lvl4pPr marL="1564310" indent="0">
              <a:buNone/>
              <a:defRPr sz="2300"/>
            </a:lvl4pPr>
            <a:lvl5pPr marL="2085746" indent="0">
              <a:buNone/>
              <a:defRPr sz="2300"/>
            </a:lvl5pPr>
            <a:lvl6pPr marL="2607183" indent="0">
              <a:buNone/>
              <a:defRPr sz="2300"/>
            </a:lvl6pPr>
            <a:lvl7pPr marL="3128620" indent="0">
              <a:buNone/>
              <a:defRPr sz="2300"/>
            </a:lvl7pPr>
            <a:lvl8pPr marL="3650056" indent="0">
              <a:buNone/>
              <a:defRPr sz="2300"/>
            </a:lvl8pPr>
            <a:lvl9pPr marL="4171493" indent="0">
              <a:buNone/>
              <a:defRPr sz="23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048" y="5918981"/>
            <a:ext cx="6413183" cy="887584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00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940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49262" y="302865"/>
            <a:ext cx="2404944" cy="6452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432" y="302865"/>
            <a:ext cx="7036687" cy="64529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641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386"/>
            <a:ext cx="9085342" cy="162111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296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564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658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29" y="4859832"/>
            <a:ext cx="9085342" cy="1502066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329" y="3205459"/>
            <a:ext cx="9085342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7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6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0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4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979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432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3391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026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692889"/>
            <a:ext cx="4722671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2" y="2398404"/>
            <a:ext cx="4722671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0" y="1692889"/>
            <a:ext cx="4724526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0" y="2398404"/>
            <a:ext cx="4724526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0047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0271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615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3" y="301113"/>
            <a:ext cx="3516488" cy="128148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960" y="301114"/>
            <a:ext cx="5975246" cy="645468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433" y="1582597"/>
            <a:ext cx="3516488" cy="5173200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758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048" y="5293995"/>
            <a:ext cx="6413183" cy="62498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048" y="675755"/>
            <a:ext cx="6413183" cy="4537710"/>
          </a:xfrm>
        </p:spPr>
        <p:txBody>
          <a:bodyPr/>
          <a:lstStyle>
            <a:lvl1pPr marL="0" indent="0">
              <a:buNone/>
              <a:defRPr sz="3600"/>
            </a:lvl1pPr>
            <a:lvl2pPr marL="521437" indent="0">
              <a:buNone/>
              <a:defRPr sz="3200"/>
            </a:lvl2pPr>
            <a:lvl3pPr marL="1042873" indent="0">
              <a:buNone/>
              <a:defRPr sz="2700"/>
            </a:lvl3pPr>
            <a:lvl4pPr marL="1564310" indent="0">
              <a:buNone/>
              <a:defRPr sz="2300"/>
            </a:lvl4pPr>
            <a:lvl5pPr marL="2085746" indent="0">
              <a:buNone/>
              <a:defRPr sz="2300"/>
            </a:lvl5pPr>
            <a:lvl6pPr marL="2607183" indent="0">
              <a:buNone/>
              <a:defRPr sz="2300"/>
            </a:lvl6pPr>
            <a:lvl7pPr marL="3128620" indent="0">
              <a:buNone/>
              <a:defRPr sz="2300"/>
            </a:lvl7pPr>
            <a:lvl8pPr marL="3650056" indent="0">
              <a:buNone/>
              <a:defRPr sz="2300"/>
            </a:lvl8pPr>
            <a:lvl9pPr marL="4171493" indent="0">
              <a:buNone/>
              <a:defRPr sz="23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048" y="5918981"/>
            <a:ext cx="6413183" cy="887584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7720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904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49262" y="302865"/>
            <a:ext cx="2404944" cy="6452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432" y="302865"/>
            <a:ext cx="7036687" cy="64529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3994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386"/>
            <a:ext cx="9085342" cy="162111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296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5649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6581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29" y="4859832"/>
            <a:ext cx="9085342" cy="1502066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329" y="3205459"/>
            <a:ext cx="9085342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7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6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0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4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9797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432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3391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0264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692889"/>
            <a:ext cx="4722671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2" y="2398404"/>
            <a:ext cx="4722671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0" y="1692889"/>
            <a:ext cx="4724526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0" y="2398404"/>
            <a:ext cx="4724526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0047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0271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6151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3" y="301113"/>
            <a:ext cx="3516488" cy="128148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960" y="301114"/>
            <a:ext cx="5975246" cy="645468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433" y="1582597"/>
            <a:ext cx="3516488" cy="5173200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7581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048" y="5293995"/>
            <a:ext cx="6413183" cy="62498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048" y="675755"/>
            <a:ext cx="6413183" cy="4537710"/>
          </a:xfrm>
        </p:spPr>
        <p:txBody>
          <a:bodyPr/>
          <a:lstStyle>
            <a:lvl1pPr marL="0" indent="0">
              <a:buNone/>
              <a:defRPr sz="3600"/>
            </a:lvl1pPr>
            <a:lvl2pPr marL="521437" indent="0">
              <a:buNone/>
              <a:defRPr sz="3200"/>
            </a:lvl2pPr>
            <a:lvl3pPr marL="1042873" indent="0">
              <a:buNone/>
              <a:defRPr sz="2700"/>
            </a:lvl3pPr>
            <a:lvl4pPr marL="1564310" indent="0">
              <a:buNone/>
              <a:defRPr sz="2300"/>
            </a:lvl4pPr>
            <a:lvl5pPr marL="2085746" indent="0">
              <a:buNone/>
              <a:defRPr sz="2300"/>
            </a:lvl5pPr>
            <a:lvl6pPr marL="2607183" indent="0">
              <a:buNone/>
              <a:defRPr sz="2300"/>
            </a:lvl6pPr>
            <a:lvl7pPr marL="3128620" indent="0">
              <a:buNone/>
              <a:defRPr sz="2300"/>
            </a:lvl7pPr>
            <a:lvl8pPr marL="3650056" indent="0">
              <a:buNone/>
              <a:defRPr sz="2300"/>
            </a:lvl8pPr>
            <a:lvl9pPr marL="4171493" indent="0">
              <a:buNone/>
              <a:defRPr sz="23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048" y="5918981"/>
            <a:ext cx="6413183" cy="887584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7720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904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49262" y="302865"/>
            <a:ext cx="2404944" cy="6452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432" y="302865"/>
            <a:ext cx="7036687" cy="64529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3994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386"/>
            <a:ext cx="9085342" cy="162111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296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1870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0669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29" y="4859832"/>
            <a:ext cx="9085342" cy="1502066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329" y="3205459"/>
            <a:ext cx="9085342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7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6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0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4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8347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432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3391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895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692889"/>
            <a:ext cx="4722671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2" y="2398404"/>
            <a:ext cx="4722671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0" y="1692889"/>
            <a:ext cx="4724526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0" y="2398404"/>
            <a:ext cx="4724526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7427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7405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6131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3" y="301113"/>
            <a:ext cx="3516488" cy="128148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960" y="301114"/>
            <a:ext cx="5975246" cy="645468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433" y="1582597"/>
            <a:ext cx="3516488" cy="5173200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693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048" y="5293995"/>
            <a:ext cx="6413183" cy="62498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048" y="675755"/>
            <a:ext cx="6413183" cy="4537710"/>
          </a:xfrm>
        </p:spPr>
        <p:txBody>
          <a:bodyPr/>
          <a:lstStyle>
            <a:lvl1pPr marL="0" indent="0">
              <a:buNone/>
              <a:defRPr sz="3600"/>
            </a:lvl1pPr>
            <a:lvl2pPr marL="521437" indent="0">
              <a:buNone/>
              <a:defRPr sz="3200"/>
            </a:lvl2pPr>
            <a:lvl3pPr marL="1042873" indent="0">
              <a:buNone/>
              <a:defRPr sz="2700"/>
            </a:lvl3pPr>
            <a:lvl4pPr marL="1564310" indent="0">
              <a:buNone/>
              <a:defRPr sz="2300"/>
            </a:lvl4pPr>
            <a:lvl5pPr marL="2085746" indent="0">
              <a:buNone/>
              <a:defRPr sz="2300"/>
            </a:lvl5pPr>
            <a:lvl6pPr marL="2607183" indent="0">
              <a:buNone/>
              <a:defRPr sz="2300"/>
            </a:lvl6pPr>
            <a:lvl7pPr marL="3128620" indent="0">
              <a:buNone/>
              <a:defRPr sz="2300"/>
            </a:lvl7pPr>
            <a:lvl8pPr marL="3650056" indent="0">
              <a:buNone/>
              <a:defRPr sz="2300"/>
            </a:lvl8pPr>
            <a:lvl9pPr marL="4171493" indent="0">
              <a:buNone/>
              <a:defRPr sz="23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048" y="5918981"/>
            <a:ext cx="6413183" cy="887584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2008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3617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49262" y="302865"/>
            <a:ext cx="2404944" cy="6452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432" y="302865"/>
            <a:ext cx="7036687" cy="64529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8685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386"/>
            <a:ext cx="9085342" cy="162111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296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8286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87435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29" y="4859832"/>
            <a:ext cx="9085342" cy="1502066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329" y="3205459"/>
            <a:ext cx="9085342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7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6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0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4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5702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432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3391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4060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692889"/>
            <a:ext cx="4722671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2" y="2398404"/>
            <a:ext cx="4722671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0" y="1692889"/>
            <a:ext cx="4724526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0" y="2398404"/>
            <a:ext cx="4724526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1238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671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375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3" y="301113"/>
            <a:ext cx="3516488" cy="128148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960" y="301114"/>
            <a:ext cx="5975246" cy="645468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433" y="1582597"/>
            <a:ext cx="3516488" cy="5173200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7066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048" y="5293995"/>
            <a:ext cx="6413183" cy="62498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048" y="675755"/>
            <a:ext cx="6413183" cy="4537710"/>
          </a:xfrm>
        </p:spPr>
        <p:txBody>
          <a:bodyPr/>
          <a:lstStyle>
            <a:lvl1pPr marL="0" indent="0">
              <a:buNone/>
              <a:defRPr sz="3600"/>
            </a:lvl1pPr>
            <a:lvl2pPr marL="521437" indent="0">
              <a:buNone/>
              <a:defRPr sz="3200"/>
            </a:lvl2pPr>
            <a:lvl3pPr marL="1042873" indent="0">
              <a:buNone/>
              <a:defRPr sz="2700"/>
            </a:lvl3pPr>
            <a:lvl4pPr marL="1564310" indent="0">
              <a:buNone/>
              <a:defRPr sz="2300"/>
            </a:lvl4pPr>
            <a:lvl5pPr marL="2085746" indent="0">
              <a:buNone/>
              <a:defRPr sz="2300"/>
            </a:lvl5pPr>
            <a:lvl6pPr marL="2607183" indent="0">
              <a:buNone/>
              <a:defRPr sz="2300"/>
            </a:lvl6pPr>
            <a:lvl7pPr marL="3128620" indent="0">
              <a:buNone/>
              <a:defRPr sz="2300"/>
            </a:lvl7pPr>
            <a:lvl8pPr marL="3650056" indent="0">
              <a:buNone/>
              <a:defRPr sz="2300"/>
            </a:lvl8pPr>
            <a:lvl9pPr marL="4171493" indent="0">
              <a:buNone/>
              <a:defRPr sz="23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048" y="5918981"/>
            <a:ext cx="6413183" cy="887584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2493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9554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49262" y="302865"/>
            <a:ext cx="2404944" cy="6452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432" y="302865"/>
            <a:ext cx="7036687" cy="64529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21267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386"/>
            <a:ext cx="9085342" cy="162111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296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79056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3297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29" y="4859832"/>
            <a:ext cx="9085342" cy="1502066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329" y="3205459"/>
            <a:ext cx="9085342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7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6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0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4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72751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432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3391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05051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692889"/>
            <a:ext cx="4722671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2" y="2398404"/>
            <a:ext cx="4722671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0" y="1692889"/>
            <a:ext cx="4724526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0" y="2398404"/>
            <a:ext cx="4724526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6176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750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6052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3" y="301113"/>
            <a:ext cx="3516488" cy="128148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960" y="301114"/>
            <a:ext cx="5975246" cy="645468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433" y="1582597"/>
            <a:ext cx="3516488" cy="5173200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53222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048" y="5293995"/>
            <a:ext cx="6413183" cy="62498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048" y="675755"/>
            <a:ext cx="6413183" cy="4537710"/>
          </a:xfrm>
        </p:spPr>
        <p:txBody>
          <a:bodyPr/>
          <a:lstStyle>
            <a:lvl1pPr marL="0" indent="0">
              <a:buNone/>
              <a:defRPr sz="3600"/>
            </a:lvl1pPr>
            <a:lvl2pPr marL="521437" indent="0">
              <a:buNone/>
              <a:defRPr sz="3200"/>
            </a:lvl2pPr>
            <a:lvl3pPr marL="1042873" indent="0">
              <a:buNone/>
              <a:defRPr sz="2700"/>
            </a:lvl3pPr>
            <a:lvl4pPr marL="1564310" indent="0">
              <a:buNone/>
              <a:defRPr sz="2300"/>
            </a:lvl4pPr>
            <a:lvl5pPr marL="2085746" indent="0">
              <a:buNone/>
              <a:defRPr sz="2300"/>
            </a:lvl5pPr>
            <a:lvl6pPr marL="2607183" indent="0">
              <a:buNone/>
              <a:defRPr sz="2300"/>
            </a:lvl6pPr>
            <a:lvl7pPr marL="3128620" indent="0">
              <a:buNone/>
              <a:defRPr sz="2300"/>
            </a:lvl7pPr>
            <a:lvl8pPr marL="3650056" indent="0">
              <a:buNone/>
              <a:defRPr sz="2300"/>
            </a:lvl8pPr>
            <a:lvl9pPr marL="4171493" indent="0">
              <a:buNone/>
              <a:defRPr sz="23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048" y="5918981"/>
            <a:ext cx="6413183" cy="887584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16715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22049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49262" y="302865"/>
            <a:ext cx="2404944" cy="6452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432" y="302865"/>
            <a:ext cx="7036687" cy="64529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75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1260475"/>
          </a:xfrm>
          <a:prstGeom prst="rect">
            <a:avLst/>
          </a:prstGeom>
        </p:spPr>
        <p:txBody>
          <a:bodyPr vert="horz" lIns="104287" tIns="52144" rIns="104287" bIns="5214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764666"/>
            <a:ext cx="9619774" cy="4991131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432" y="7009642"/>
            <a:ext cx="2494016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F10D1-A4F3-EC4D-A743-DC6DB43F87D0}" type="datetimeFigureOut">
              <a:rPr lang="en-US" smtClean="0"/>
              <a:t>10/23/2015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1952" y="7009642"/>
            <a:ext cx="3384735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0190" y="7009642"/>
            <a:ext cx="2494016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069D2-2AFA-134E-965A-CE5518716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547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21437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77" indent="-391077" algn="l" defTabSz="521437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defTabSz="521437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2" indent="-260718" algn="l" defTabSz="521437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8" indent="-260718" algn="l" defTabSz="521437" rtl="0" eaLnBrk="1" latinLnBrk="0" hangingPunct="1">
        <a:spcBef>
          <a:spcPct val="20000"/>
        </a:spcBef>
        <a:buFont typeface="Arial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5" indent="-260718" algn="l" defTabSz="521437" rtl="0" eaLnBrk="1" latinLnBrk="0" hangingPunct="1">
        <a:spcBef>
          <a:spcPct val="20000"/>
        </a:spcBef>
        <a:buFont typeface="Arial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90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1260475"/>
          </a:xfrm>
          <a:prstGeom prst="rect">
            <a:avLst/>
          </a:prstGeom>
        </p:spPr>
        <p:txBody>
          <a:bodyPr vert="horz" lIns="104287" tIns="52144" rIns="104287" bIns="5214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764666"/>
            <a:ext cx="9619774" cy="4991131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432" y="7009642"/>
            <a:ext cx="2494016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1952" y="7009642"/>
            <a:ext cx="3384735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0190" y="7009642"/>
            <a:ext cx="2494016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289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521437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77" indent="-391077" algn="l" defTabSz="521437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defTabSz="521437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2" indent="-260718" algn="l" defTabSz="521437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8" indent="-260718" algn="l" defTabSz="521437" rtl="0" eaLnBrk="1" latinLnBrk="0" hangingPunct="1">
        <a:spcBef>
          <a:spcPct val="20000"/>
        </a:spcBef>
        <a:buFont typeface="Arial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5" indent="-260718" algn="l" defTabSz="521437" rtl="0" eaLnBrk="1" latinLnBrk="0" hangingPunct="1">
        <a:spcBef>
          <a:spcPct val="20000"/>
        </a:spcBef>
        <a:buFont typeface="Arial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90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1260475"/>
          </a:xfrm>
          <a:prstGeom prst="rect">
            <a:avLst/>
          </a:prstGeom>
        </p:spPr>
        <p:txBody>
          <a:bodyPr vert="horz" lIns="104287" tIns="52144" rIns="104287" bIns="5214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764666"/>
            <a:ext cx="9619774" cy="4991131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432" y="7009642"/>
            <a:ext cx="2494016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1952" y="7009642"/>
            <a:ext cx="3384735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0190" y="7009642"/>
            <a:ext cx="2494016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289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521437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77" indent="-391077" algn="l" defTabSz="521437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defTabSz="521437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2" indent="-260718" algn="l" defTabSz="521437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8" indent="-260718" algn="l" defTabSz="521437" rtl="0" eaLnBrk="1" latinLnBrk="0" hangingPunct="1">
        <a:spcBef>
          <a:spcPct val="20000"/>
        </a:spcBef>
        <a:buFont typeface="Arial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5" indent="-260718" algn="l" defTabSz="521437" rtl="0" eaLnBrk="1" latinLnBrk="0" hangingPunct="1">
        <a:spcBef>
          <a:spcPct val="20000"/>
        </a:spcBef>
        <a:buFont typeface="Arial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90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1260475"/>
          </a:xfrm>
          <a:prstGeom prst="rect">
            <a:avLst/>
          </a:prstGeom>
        </p:spPr>
        <p:txBody>
          <a:bodyPr vert="horz" lIns="104287" tIns="52144" rIns="104287" bIns="5214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764666"/>
            <a:ext cx="9619774" cy="4991131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432" y="7009642"/>
            <a:ext cx="2494016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1952" y="7009642"/>
            <a:ext cx="3384735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0190" y="7009642"/>
            <a:ext cx="2494016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921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521437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77" indent="-391077" algn="l" defTabSz="521437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defTabSz="521437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2" indent="-260718" algn="l" defTabSz="521437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8" indent="-260718" algn="l" defTabSz="521437" rtl="0" eaLnBrk="1" latinLnBrk="0" hangingPunct="1">
        <a:spcBef>
          <a:spcPct val="20000"/>
        </a:spcBef>
        <a:buFont typeface="Arial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5" indent="-260718" algn="l" defTabSz="521437" rtl="0" eaLnBrk="1" latinLnBrk="0" hangingPunct="1">
        <a:spcBef>
          <a:spcPct val="20000"/>
        </a:spcBef>
        <a:buFont typeface="Arial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90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1260475"/>
          </a:xfrm>
          <a:prstGeom prst="rect">
            <a:avLst/>
          </a:prstGeom>
        </p:spPr>
        <p:txBody>
          <a:bodyPr vert="horz" lIns="104287" tIns="52144" rIns="104287" bIns="5214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764666"/>
            <a:ext cx="9619774" cy="4991131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432" y="7009642"/>
            <a:ext cx="2494016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1952" y="7009642"/>
            <a:ext cx="3384735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0190" y="7009642"/>
            <a:ext cx="2494016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971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521437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77" indent="-391077" algn="l" defTabSz="521437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defTabSz="521437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2" indent="-260718" algn="l" defTabSz="521437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8" indent="-260718" algn="l" defTabSz="521437" rtl="0" eaLnBrk="1" latinLnBrk="0" hangingPunct="1">
        <a:spcBef>
          <a:spcPct val="20000"/>
        </a:spcBef>
        <a:buFont typeface="Arial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5" indent="-260718" algn="l" defTabSz="521437" rtl="0" eaLnBrk="1" latinLnBrk="0" hangingPunct="1">
        <a:spcBef>
          <a:spcPct val="20000"/>
        </a:spcBef>
        <a:buFont typeface="Arial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90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1260475"/>
          </a:xfrm>
          <a:prstGeom prst="rect">
            <a:avLst/>
          </a:prstGeom>
        </p:spPr>
        <p:txBody>
          <a:bodyPr vert="horz" lIns="104287" tIns="52144" rIns="104287" bIns="5214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764666"/>
            <a:ext cx="9619774" cy="4991131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432" y="7009642"/>
            <a:ext cx="2494016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F10D1-A4F3-EC4D-A743-DC6DB43F87D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1952" y="7009642"/>
            <a:ext cx="3384735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0190" y="7009642"/>
            <a:ext cx="2494016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069D2-2AFA-134E-965A-CE551871632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356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521437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77" indent="-391077" algn="l" defTabSz="521437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defTabSz="521437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2" indent="-260718" algn="l" defTabSz="521437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8" indent="-260718" algn="l" defTabSz="521437" rtl="0" eaLnBrk="1" latinLnBrk="0" hangingPunct="1">
        <a:spcBef>
          <a:spcPct val="20000"/>
        </a:spcBef>
        <a:buFont typeface="Arial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5" indent="-260718" algn="l" defTabSz="521437" rtl="0" eaLnBrk="1" latinLnBrk="0" hangingPunct="1">
        <a:spcBef>
          <a:spcPct val="20000"/>
        </a:spcBef>
        <a:buFont typeface="Arial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90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lt/url?sa=i&amp;rct=j&amp;q=&amp;esrc=s&amp;source=images&amp;cd=&amp;cad=rja&amp;uact=8&amp;docid=q6KhU92-E_LFvM&amp;tbnid=CGNHE-X74WtK4M:&amp;ved=0CAcQjRw&amp;url=http://www.etreenceinte.com/mon-mag/article/guide-d-achat-votre-budget-puericulture-0-6-mois&amp;ei=CmMyVJWpKsq8ygP144KwBA&amp;bvm=bv.76802529,d.bGQ&amp;psig=AFQjCNHyfkLFOHcrHgBMD13OFVGEo-y7-Q&amp;ust=1412674671881455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hyperlink" Target="http://www.tapk.l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6" Type="http://schemas.openxmlformats.org/officeDocument/2006/relationships/hyperlink" Target="http://www.erasmus-plius.lt/" TargetMode="External"/><Relationship Id="rId5" Type="http://schemas.openxmlformats.org/officeDocument/2006/relationships/hyperlink" Target="http://www.smpf.lt/" TargetMode="External"/><Relationship Id="rId4" Type="http://schemas.openxmlformats.org/officeDocument/2006/relationships/image" Target="../media/image2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7880"/>
            <a:ext cx="10688638" cy="3808520"/>
          </a:xfrm>
        </p:spPr>
        <p:txBody>
          <a:bodyPr anchor="ctr">
            <a:normAutofit fontScale="25000" lnSpcReduction="20000"/>
          </a:bodyPr>
          <a:lstStyle/>
          <a:p>
            <a:pPr>
              <a:spcBef>
                <a:spcPts val="0"/>
              </a:spcBef>
            </a:pPr>
            <a:endParaRPr lang="lt-LT" sz="11000" b="1" dirty="0" smtClean="0">
              <a:solidFill>
                <a:srgbClr val="E59226"/>
              </a:solidFill>
            </a:endParaRPr>
          </a:p>
          <a:p>
            <a:pPr>
              <a:spcBef>
                <a:spcPts val="0"/>
              </a:spcBef>
            </a:pPr>
            <a:endParaRPr lang="lt-LT" sz="11000" b="1" dirty="0">
              <a:solidFill>
                <a:srgbClr val="E59226"/>
              </a:solidFill>
            </a:endParaRPr>
          </a:p>
          <a:p>
            <a:pPr>
              <a:spcBef>
                <a:spcPts val="0"/>
              </a:spcBef>
            </a:pPr>
            <a:endParaRPr lang="lt-LT" sz="11000" b="1" dirty="0" smtClean="0">
              <a:solidFill>
                <a:srgbClr val="E59226"/>
              </a:solidFill>
            </a:endParaRPr>
          </a:p>
          <a:p>
            <a:pPr>
              <a:spcBef>
                <a:spcPts val="0"/>
              </a:spcBef>
            </a:pPr>
            <a:endParaRPr lang="lt-LT" sz="11000" b="1" dirty="0">
              <a:solidFill>
                <a:srgbClr val="E59226"/>
              </a:solidFill>
            </a:endParaRPr>
          </a:p>
          <a:p>
            <a:pPr>
              <a:spcBef>
                <a:spcPts val="0"/>
              </a:spcBef>
            </a:pPr>
            <a:endParaRPr lang="lt-LT" sz="26400" b="1" dirty="0" smtClean="0">
              <a:solidFill>
                <a:srgbClr val="E59226"/>
              </a:solidFill>
            </a:endParaRPr>
          </a:p>
          <a:p>
            <a:pPr>
              <a:spcBef>
                <a:spcPts val="0"/>
              </a:spcBef>
            </a:pPr>
            <a:r>
              <a:rPr lang="lt-LT" sz="16000" b="1" dirty="0" smtClean="0">
                <a:solidFill>
                  <a:srgbClr val="E59226"/>
                </a:solidFill>
              </a:rPr>
              <a:t>Iššūkiai šiuolaikiniam mokytojui: </a:t>
            </a:r>
            <a:endParaRPr lang="lt-LT" sz="16000" dirty="0" smtClean="0">
              <a:solidFill>
                <a:srgbClr val="E59226"/>
              </a:solidFill>
            </a:endParaRPr>
          </a:p>
          <a:p>
            <a:pPr>
              <a:spcBef>
                <a:spcPts val="0"/>
              </a:spcBef>
            </a:pPr>
            <a:r>
              <a:rPr lang="lt-LT" sz="16000" b="1" dirty="0" smtClean="0">
                <a:solidFill>
                  <a:srgbClr val="E59226"/>
                </a:solidFill>
              </a:rPr>
              <a:t>ŠMPF administruojamos programos/projektai </a:t>
            </a:r>
          </a:p>
          <a:p>
            <a:pPr>
              <a:spcBef>
                <a:spcPts val="0"/>
              </a:spcBef>
            </a:pPr>
            <a:endParaRPr lang="lt-LT" sz="11000" b="1" dirty="0">
              <a:solidFill>
                <a:srgbClr val="E59226"/>
              </a:solidFill>
            </a:endParaRPr>
          </a:p>
          <a:p>
            <a:pPr>
              <a:spcBef>
                <a:spcPts val="0"/>
              </a:spcBef>
            </a:pPr>
            <a:r>
              <a:rPr lang="lt-LT" sz="11000" b="1" dirty="0" err="1" smtClean="0">
                <a:solidFill>
                  <a:srgbClr val="E59226"/>
                </a:solidFill>
              </a:rPr>
              <a:t>Bačkonys</a:t>
            </a:r>
            <a:endParaRPr lang="lt-LT" sz="11000" b="1" dirty="0" smtClean="0">
              <a:solidFill>
                <a:srgbClr val="E59226"/>
              </a:solidFill>
            </a:endParaRPr>
          </a:p>
          <a:p>
            <a:pPr>
              <a:spcBef>
                <a:spcPts val="0"/>
              </a:spcBef>
            </a:pPr>
            <a:r>
              <a:rPr lang="lt-LT" sz="11000" b="1" dirty="0" smtClean="0">
                <a:solidFill>
                  <a:srgbClr val="E59226"/>
                </a:solidFill>
              </a:rPr>
              <a:t>2015-10-22</a:t>
            </a:r>
          </a:p>
          <a:p>
            <a:pPr>
              <a:spcBef>
                <a:spcPts val="0"/>
              </a:spcBef>
            </a:pPr>
            <a:endParaRPr lang="lt-LT" sz="11000" b="1" dirty="0">
              <a:solidFill>
                <a:srgbClr val="E59226"/>
              </a:solidFill>
            </a:endParaRPr>
          </a:p>
          <a:p>
            <a:pPr>
              <a:spcBef>
                <a:spcPts val="0"/>
              </a:spcBef>
            </a:pPr>
            <a:r>
              <a:rPr lang="lt-LT" sz="11000" b="1" dirty="0" smtClean="0">
                <a:solidFill>
                  <a:srgbClr val="E59226"/>
                </a:solidFill>
              </a:rPr>
              <a:t>Daiva Šutinytė</a:t>
            </a:r>
          </a:p>
          <a:p>
            <a:pPr>
              <a:spcBef>
                <a:spcPts val="0"/>
              </a:spcBef>
            </a:pPr>
            <a:r>
              <a:rPr lang="en-US" sz="11000" b="1" dirty="0" smtClean="0">
                <a:solidFill>
                  <a:srgbClr val="E59226"/>
                </a:solidFill>
              </a:rPr>
              <a:t>d</a:t>
            </a:r>
            <a:r>
              <a:rPr lang="lt-LT" sz="11000" b="1" dirty="0" err="1" smtClean="0">
                <a:solidFill>
                  <a:srgbClr val="E59226"/>
                </a:solidFill>
              </a:rPr>
              <a:t>aiva.sutinyte</a:t>
            </a:r>
            <a:r>
              <a:rPr lang="en-US" sz="11000" b="1" dirty="0" smtClean="0">
                <a:solidFill>
                  <a:srgbClr val="E59226"/>
                </a:solidFill>
              </a:rPr>
              <a:t>@</a:t>
            </a:r>
            <a:r>
              <a:rPr lang="en-US" sz="11000" b="1" dirty="0" err="1" smtClean="0">
                <a:solidFill>
                  <a:srgbClr val="E59226"/>
                </a:solidFill>
              </a:rPr>
              <a:t>smpf.lt</a:t>
            </a:r>
            <a:endParaRPr lang="lt-LT" sz="11000" b="1" dirty="0" smtClean="0">
              <a:solidFill>
                <a:srgbClr val="E59226"/>
              </a:solidFill>
            </a:endParaRPr>
          </a:p>
          <a:p>
            <a:pPr>
              <a:spcBef>
                <a:spcPts val="0"/>
              </a:spcBef>
            </a:pPr>
            <a:endParaRPr lang="lt-LT" sz="11000" b="1" dirty="0" smtClean="0">
              <a:solidFill>
                <a:srgbClr val="E59226"/>
              </a:solidFill>
            </a:endParaRPr>
          </a:p>
          <a:p>
            <a:pPr>
              <a:spcBef>
                <a:spcPts val="0"/>
              </a:spcBef>
            </a:pPr>
            <a:endParaRPr lang="lt-LT" sz="4400" b="1" dirty="0">
              <a:solidFill>
                <a:srgbClr val="E59226"/>
              </a:solidFill>
            </a:endParaRPr>
          </a:p>
          <a:p>
            <a:pPr>
              <a:spcBef>
                <a:spcPts val="0"/>
              </a:spcBef>
            </a:pPr>
            <a:endParaRPr lang="lt-LT" sz="9600" b="1" dirty="0" smtClean="0">
              <a:solidFill>
                <a:srgbClr val="E59226"/>
              </a:solidFill>
            </a:endParaRPr>
          </a:p>
          <a:p>
            <a:pPr>
              <a:spcBef>
                <a:spcPts val="0"/>
              </a:spcBef>
            </a:pPr>
            <a:endParaRPr lang="lt-LT" sz="9600" b="1" dirty="0">
              <a:solidFill>
                <a:srgbClr val="E59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00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373" y="713959"/>
            <a:ext cx="8952325" cy="963100"/>
          </a:xfrm>
        </p:spPr>
        <p:txBody>
          <a:bodyPr>
            <a:normAutofit/>
          </a:bodyPr>
          <a:lstStyle/>
          <a:p>
            <a:pPr algn="l"/>
            <a:r>
              <a:rPr lang="lt-LT" sz="4400" b="1" dirty="0" smtClean="0">
                <a:solidFill>
                  <a:srgbClr val="E59226"/>
                </a:solidFill>
              </a:rPr>
              <a:t>INICIATYVOS MOKYKLOMS</a:t>
            </a:r>
            <a:endParaRPr lang="en-US" sz="4400" b="1" dirty="0">
              <a:solidFill>
                <a:srgbClr val="E5922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5392" y="2750822"/>
            <a:ext cx="3950298" cy="4231969"/>
          </a:xfrm>
        </p:spPr>
        <p:txBody>
          <a:bodyPr>
            <a:noAutofit/>
          </a:bodyPr>
          <a:lstStyle/>
          <a:p>
            <a:r>
              <a:rPr lang="lt-LT" sz="4000" i="1" dirty="0" err="1" smtClean="0">
                <a:solidFill>
                  <a:schemeClr val="bg1">
                    <a:lumMod val="50000"/>
                  </a:schemeClr>
                </a:solidFill>
              </a:rPr>
              <a:t>Erasmus</a:t>
            </a:r>
            <a:r>
              <a:rPr lang="lt-LT" sz="4000" i="1" dirty="0" smtClean="0">
                <a:solidFill>
                  <a:schemeClr val="bg1">
                    <a:lumMod val="50000"/>
                  </a:schemeClr>
                </a:solidFill>
              </a:rPr>
              <a:t>+</a:t>
            </a:r>
          </a:p>
          <a:p>
            <a:pPr lvl="1"/>
            <a:r>
              <a:rPr lang="lt-LT" sz="2000" i="1" dirty="0" err="1" smtClean="0">
                <a:solidFill>
                  <a:schemeClr val="bg1">
                    <a:lumMod val="50000"/>
                  </a:schemeClr>
                </a:solidFill>
              </a:rPr>
              <a:t>Comenius</a:t>
            </a:r>
            <a:endParaRPr lang="lt-LT" sz="20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lt-LT" sz="2000" i="1" dirty="0" err="1" smtClean="0">
                <a:solidFill>
                  <a:schemeClr val="bg1">
                    <a:lumMod val="50000"/>
                  </a:schemeClr>
                </a:solidFill>
              </a:rPr>
              <a:t>eTwinning</a:t>
            </a:r>
            <a:endParaRPr lang="lt-LT" sz="20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lt-LT" sz="2000" i="1" dirty="0" err="1" smtClean="0">
                <a:solidFill>
                  <a:schemeClr val="bg1">
                    <a:lumMod val="50000"/>
                  </a:schemeClr>
                </a:solidFill>
              </a:rPr>
              <a:t>Erasmus</a:t>
            </a:r>
            <a:r>
              <a:rPr lang="lt-LT" sz="2000" i="1" dirty="0" smtClean="0">
                <a:solidFill>
                  <a:schemeClr val="bg1">
                    <a:lumMod val="50000"/>
                  </a:schemeClr>
                </a:solidFill>
              </a:rPr>
              <a:t> mokykloms</a:t>
            </a:r>
          </a:p>
          <a:p>
            <a:pPr lvl="1"/>
            <a:r>
              <a:rPr lang="lt-LT" sz="2000" i="1" dirty="0" err="1" smtClean="0">
                <a:solidFill>
                  <a:schemeClr val="bg1">
                    <a:lumMod val="50000"/>
                  </a:schemeClr>
                </a:solidFill>
              </a:rPr>
              <a:t>Euroguidance</a:t>
            </a:r>
            <a:endParaRPr lang="lt-LT" sz="20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lt-LT" sz="2000" i="1" smtClean="0">
                <a:solidFill>
                  <a:schemeClr val="bg1">
                    <a:lumMod val="50000"/>
                  </a:schemeClr>
                </a:solidFill>
              </a:rPr>
              <a:t>Europass</a:t>
            </a:r>
            <a:endParaRPr lang="lt-LT" sz="2000" i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lt-LT" sz="4000" dirty="0" err="1" smtClean="0">
                <a:solidFill>
                  <a:schemeClr val="bg1">
                    <a:lumMod val="50000"/>
                  </a:schemeClr>
                </a:solidFill>
              </a:rPr>
              <a:t>NordPLus</a:t>
            </a:r>
            <a:endParaRPr lang="lt-LT" sz="40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lt-LT" sz="4000" dirty="0" smtClean="0">
                <a:solidFill>
                  <a:schemeClr val="bg1">
                    <a:lumMod val="50000"/>
                  </a:schemeClr>
                </a:solidFill>
              </a:rPr>
              <a:t>ESF TAPK</a:t>
            </a:r>
            <a:endParaRPr lang="en-US" sz="4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100" name="Picture 4" descr="C:\Users\d.sutinyte\AppData\Local\Microsoft\Windows\Temporary Internet Files\Content.IE5\I6URPROX\MC90028708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673" y="1750910"/>
            <a:ext cx="4882718" cy="541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01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6951216" y="3994951"/>
            <a:ext cx="1660124" cy="47051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373" y="1038429"/>
            <a:ext cx="8952325" cy="963100"/>
          </a:xfrm>
        </p:spPr>
        <p:txBody>
          <a:bodyPr>
            <a:normAutofit/>
          </a:bodyPr>
          <a:lstStyle/>
          <a:p>
            <a:pPr algn="l"/>
            <a:r>
              <a:rPr lang="lt-LT" sz="4400" b="1" dirty="0" smtClean="0">
                <a:solidFill>
                  <a:srgbClr val="244290"/>
                </a:solidFill>
              </a:rPr>
              <a:t>EK</a:t>
            </a:r>
            <a:r>
              <a:rPr lang="en-US" sz="4400" b="1" dirty="0" smtClean="0">
                <a:solidFill>
                  <a:srgbClr val="244290"/>
                </a:solidFill>
              </a:rPr>
              <a:t> </a:t>
            </a:r>
            <a:r>
              <a:rPr lang="en-US" sz="4400" b="1" dirty="0">
                <a:solidFill>
                  <a:srgbClr val="244290"/>
                </a:solidFill>
              </a:rPr>
              <a:t>BIUDŽETAS, </a:t>
            </a:r>
            <a:r>
              <a:rPr lang="en-US" sz="4400" b="1" dirty="0" smtClean="0">
                <a:solidFill>
                  <a:srgbClr val="244290"/>
                </a:solidFill>
              </a:rPr>
              <a:t>EUR</a:t>
            </a:r>
            <a:endParaRPr lang="en-US" sz="4400" b="1" dirty="0">
              <a:solidFill>
                <a:srgbClr val="244290"/>
              </a:solidFill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558627242"/>
              </p:ext>
            </p:extLst>
          </p:nvPr>
        </p:nvGraphicFramePr>
        <p:xfrm>
          <a:off x="1781439" y="1993900"/>
          <a:ext cx="7125759" cy="4162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0589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04373" y="918042"/>
            <a:ext cx="8952325" cy="963100"/>
          </a:xfrm>
        </p:spPr>
        <p:txBody>
          <a:bodyPr>
            <a:normAutofit fontScale="90000"/>
          </a:bodyPr>
          <a:lstStyle/>
          <a:p>
            <a:pPr algn="l"/>
            <a:r>
              <a:rPr lang="lt-LT" sz="4400" b="1" dirty="0" smtClean="0">
                <a:solidFill>
                  <a:srgbClr val="326639"/>
                </a:solidFill>
              </a:rPr>
              <a:t>Mokymosi visą gyvenimą </a:t>
            </a:r>
            <a:r>
              <a:rPr lang="en-US" sz="4400" b="1" dirty="0" smtClean="0">
                <a:solidFill>
                  <a:srgbClr val="326639"/>
                </a:solidFill>
              </a:rPr>
              <a:t/>
            </a:r>
            <a:br>
              <a:rPr lang="en-US" sz="4400" b="1" dirty="0" smtClean="0">
                <a:solidFill>
                  <a:srgbClr val="326639"/>
                </a:solidFill>
              </a:rPr>
            </a:br>
            <a:r>
              <a:rPr lang="lt-LT" sz="4400" b="1" dirty="0" smtClean="0">
                <a:solidFill>
                  <a:srgbClr val="326639"/>
                </a:solidFill>
              </a:rPr>
              <a:t>programos patirtis</a:t>
            </a:r>
            <a:endParaRPr lang="en-US" sz="4400" b="1" dirty="0">
              <a:solidFill>
                <a:srgbClr val="326639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580508"/>
              </p:ext>
            </p:extLst>
          </p:nvPr>
        </p:nvGraphicFramePr>
        <p:xfrm>
          <a:off x="478465" y="2090540"/>
          <a:ext cx="4297721" cy="4699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04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4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0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7163">
                <a:tc>
                  <a:txBody>
                    <a:bodyPr/>
                    <a:lstStyle/>
                    <a:p>
                      <a:pPr algn="just" fontAlgn="ctr"/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lt-LT" sz="18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2010 </a:t>
                      </a:r>
                      <a:r>
                        <a:rPr lang="lt-LT" sz="1800" u="none" strike="noStrike" dirty="0" err="1">
                          <a:effectLst/>
                          <a:latin typeface="+mn-lt"/>
                        </a:rPr>
                        <a:t>m</a:t>
                      </a:r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.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2011 </a:t>
                      </a:r>
                      <a:r>
                        <a:rPr lang="lt-LT" sz="1800" u="none" strike="noStrike" dirty="0" err="1">
                          <a:effectLst/>
                          <a:latin typeface="+mn-lt"/>
                        </a:rPr>
                        <a:t>m</a:t>
                      </a:r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.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2012 </a:t>
                      </a:r>
                      <a:r>
                        <a:rPr lang="lt-LT" sz="1800" u="none" strike="noStrike" dirty="0" err="1">
                          <a:effectLst/>
                          <a:latin typeface="+mn-lt"/>
                        </a:rPr>
                        <a:t>m</a:t>
                      </a:r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.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2013 </a:t>
                      </a:r>
                      <a:r>
                        <a:rPr lang="lt-LT" sz="1800" u="none" strike="noStrike" dirty="0" err="1">
                          <a:effectLst/>
                          <a:latin typeface="+mn-lt"/>
                        </a:rPr>
                        <a:t>m</a:t>
                      </a:r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.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329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Alytaus apskritis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329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Kauno apskritis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329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Klaipėdos apskritis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329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Marijampolės apskritis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329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Panevėžio apskritis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329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Šiaulių apskritis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8329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Tauragės apskritis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8329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Telšių apskritis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8329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Utenos apskritis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8329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Vilniaus apskritis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8329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Iš viso: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381016" y="6993116"/>
            <a:ext cx="43951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lt-LT" sz="1600" dirty="0" err="1">
                <a:solidFill>
                  <a:prstClr val="white">
                    <a:lumMod val="50000"/>
                  </a:prstClr>
                </a:solidFill>
              </a:rPr>
              <a:t>Comenius</a:t>
            </a:r>
            <a:r>
              <a:rPr lang="lt-LT" sz="1600" dirty="0">
                <a:solidFill>
                  <a:prstClr val="white">
                    <a:lumMod val="50000"/>
                  </a:prstClr>
                </a:solidFill>
              </a:rPr>
              <a:t> dvišalės partnerystės projektai</a:t>
            </a:r>
            <a:endParaRPr lang="en-US" sz="1600" dirty="0">
              <a:solidFill>
                <a:prstClr val="white">
                  <a:lumMod val="50000"/>
                </a:prst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264697"/>
              </p:ext>
            </p:extLst>
          </p:nvPr>
        </p:nvGraphicFramePr>
        <p:xfrm>
          <a:off x="5468646" y="2090537"/>
          <a:ext cx="4733483" cy="4641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0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5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5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39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3665">
                <a:tc>
                  <a:txBody>
                    <a:bodyPr/>
                    <a:lstStyle/>
                    <a:p>
                      <a:pPr algn="just" fontAlgn="ctr"/>
                      <a:r>
                        <a:rPr lang="lt-LT" sz="1800" u="none" strike="noStrike" dirty="0">
                          <a:effectLst/>
                        </a:rPr>
                        <a:t> </a:t>
                      </a:r>
                      <a:endParaRPr lang="lt-LT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2010 </a:t>
                      </a:r>
                      <a:r>
                        <a:rPr lang="lt-LT" sz="1800" u="none" strike="noStrike" dirty="0" err="1">
                          <a:effectLst/>
                        </a:rPr>
                        <a:t>m</a:t>
                      </a:r>
                      <a:r>
                        <a:rPr lang="lt-LT" sz="1800" u="none" strike="noStrike" dirty="0">
                          <a:effectLst/>
                        </a:rPr>
                        <a:t>.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2011 </a:t>
                      </a:r>
                      <a:r>
                        <a:rPr lang="lt-LT" sz="1800" u="none" strike="noStrike" dirty="0" err="1">
                          <a:effectLst/>
                        </a:rPr>
                        <a:t>m</a:t>
                      </a:r>
                      <a:r>
                        <a:rPr lang="lt-LT" sz="1800" u="none" strike="noStrike" dirty="0">
                          <a:effectLst/>
                        </a:rPr>
                        <a:t>.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2012 </a:t>
                      </a:r>
                      <a:r>
                        <a:rPr lang="lt-LT" sz="1800" u="none" strike="noStrike" dirty="0" err="1">
                          <a:effectLst/>
                        </a:rPr>
                        <a:t>m</a:t>
                      </a:r>
                      <a:r>
                        <a:rPr lang="lt-LT" sz="1800" u="none" strike="noStrike" dirty="0">
                          <a:effectLst/>
                        </a:rPr>
                        <a:t>.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2013 </a:t>
                      </a:r>
                      <a:r>
                        <a:rPr lang="lt-LT" sz="1800" u="none" strike="noStrike" dirty="0" err="1">
                          <a:effectLst/>
                        </a:rPr>
                        <a:t>m</a:t>
                      </a:r>
                      <a:r>
                        <a:rPr lang="lt-LT" sz="1800" u="none" strike="noStrike" dirty="0">
                          <a:effectLst/>
                        </a:rPr>
                        <a:t>.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477">
                <a:tc>
                  <a:txBody>
                    <a:bodyPr/>
                    <a:lstStyle/>
                    <a:p>
                      <a:pPr algn="just" fontAlgn="ctr"/>
                      <a:r>
                        <a:rPr lang="lt-LT" sz="1800" u="none" strike="noStrike" dirty="0">
                          <a:effectLst/>
                        </a:rPr>
                        <a:t>Alytaus apskritis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8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8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6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4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477">
                <a:tc>
                  <a:txBody>
                    <a:bodyPr/>
                    <a:lstStyle/>
                    <a:p>
                      <a:pPr algn="just" fontAlgn="ctr"/>
                      <a:r>
                        <a:rPr lang="lt-LT" sz="1800" u="none" strike="noStrike" dirty="0">
                          <a:effectLst/>
                        </a:rPr>
                        <a:t>Kauno apskritis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25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25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21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19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477">
                <a:tc>
                  <a:txBody>
                    <a:bodyPr/>
                    <a:lstStyle/>
                    <a:p>
                      <a:pPr algn="just" fontAlgn="ctr"/>
                      <a:r>
                        <a:rPr lang="lt-LT" sz="1800" u="none" strike="noStrike" dirty="0">
                          <a:effectLst/>
                        </a:rPr>
                        <a:t>Klaipėdos apskritis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15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24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31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27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665">
                <a:tc>
                  <a:txBody>
                    <a:bodyPr/>
                    <a:lstStyle/>
                    <a:p>
                      <a:pPr algn="just" fontAlgn="ctr"/>
                      <a:r>
                        <a:rPr lang="lt-LT" sz="1800" u="none" strike="noStrike" dirty="0">
                          <a:effectLst/>
                        </a:rPr>
                        <a:t>Marijampolės apskritis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>
                          <a:effectLst/>
                        </a:rPr>
                        <a:t>3</a:t>
                      </a:r>
                      <a:endParaRPr lang="lt-LT" sz="1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2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11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>
                          <a:effectLst/>
                        </a:rPr>
                        <a:t>4</a:t>
                      </a:r>
                      <a:endParaRPr lang="lt-LT" sz="1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477">
                <a:tc>
                  <a:txBody>
                    <a:bodyPr/>
                    <a:lstStyle/>
                    <a:p>
                      <a:pPr algn="just" fontAlgn="ctr"/>
                      <a:r>
                        <a:rPr lang="lt-LT" sz="1800" u="none" strike="noStrike" dirty="0">
                          <a:effectLst/>
                        </a:rPr>
                        <a:t>Panevėžio apskritis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18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14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14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12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477">
                <a:tc>
                  <a:txBody>
                    <a:bodyPr/>
                    <a:lstStyle/>
                    <a:p>
                      <a:pPr algn="just" fontAlgn="ctr"/>
                      <a:r>
                        <a:rPr lang="lt-LT" sz="1800" u="none" strike="noStrike" dirty="0">
                          <a:effectLst/>
                        </a:rPr>
                        <a:t>Šiaulių apskritis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18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12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18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18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477">
                <a:tc>
                  <a:txBody>
                    <a:bodyPr/>
                    <a:lstStyle/>
                    <a:p>
                      <a:pPr algn="just" fontAlgn="ctr"/>
                      <a:r>
                        <a:rPr lang="lt-LT" sz="1800" u="none" strike="noStrike" dirty="0">
                          <a:effectLst/>
                        </a:rPr>
                        <a:t>Tauragės apskritis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1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2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3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1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477">
                <a:tc>
                  <a:txBody>
                    <a:bodyPr/>
                    <a:lstStyle/>
                    <a:p>
                      <a:pPr algn="just" fontAlgn="ctr"/>
                      <a:r>
                        <a:rPr lang="lt-LT" sz="1800" u="none" strike="noStrike" dirty="0">
                          <a:effectLst/>
                        </a:rPr>
                        <a:t>Telšių apskritis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3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6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5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6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477">
                <a:tc>
                  <a:txBody>
                    <a:bodyPr/>
                    <a:lstStyle/>
                    <a:p>
                      <a:pPr algn="just" fontAlgn="ctr"/>
                      <a:r>
                        <a:rPr lang="lt-LT" sz="1800" u="none" strike="noStrike" dirty="0">
                          <a:effectLst/>
                        </a:rPr>
                        <a:t>Utenos apskritis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7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8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3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3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477">
                <a:tc>
                  <a:txBody>
                    <a:bodyPr/>
                    <a:lstStyle/>
                    <a:p>
                      <a:pPr algn="just" fontAlgn="ctr"/>
                      <a:r>
                        <a:rPr lang="lt-LT" sz="1800" u="none" strike="noStrike" dirty="0">
                          <a:effectLst/>
                        </a:rPr>
                        <a:t>Vilniaus apskritis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19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26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26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26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2477">
                <a:tc>
                  <a:txBody>
                    <a:bodyPr/>
                    <a:lstStyle/>
                    <a:p>
                      <a:pPr algn="just" fontAlgn="ctr"/>
                      <a:r>
                        <a:rPr lang="lt-LT" sz="1800" u="none" strike="noStrike" dirty="0">
                          <a:effectLst/>
                        </a:rPr>
                        <a:t>Iš viso: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117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127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138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</a:rPr>
                        <a:t>120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468646" y="6800174"/>
            <a:ext cx="4733483" cy="5409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1400" dirty="0" err="1" smtClean="0">
                <a:solidFill>
                  <a:schemeClr val="bg1">
                    <a:lumMod val="50000"/>
                  </a:schemeClr>
                </a:solidFill>
              </a:rPr>
              <a:t>Comenius</a:t>
            </a:r>
            <a:r>
              <a:rPr lang="lt-LT" sz="1400" dirty="0" smtClean="0">
                <a:solidFill>
                  <a:schemeClr val="bg1">
                    <a:lumMod val="50000"/>
                  </a:schemeClr>
                </a:solidFill>
              </a:rPr>
              <a:t> kvalifikacijos tobulinimo finansuotos paraiškos (individualus mobilumas)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80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373" y="918042"/>
            <a:ext cx="8952325" cy="963100"/>
          </a:xfrm>
        </p:spPr>
        <p:txBody>
          <a:bodyPr>
            <a:normAutofit fontScale="90000"/>
          </a:bodyPr>
          <a:lstStyle/>
          <a:p>
            <a:pPr algn="l"/>
            <a:r>
              <a:rPr lang="lt-LT" sz="4400" b="1" dirty="0" smtClean="0">
                <a:solidFill>
                  <a:srgbClr val="326639"/>
                </a:solidFill>
              </a:rPr>
              <a:t>Mokymosi visą gyvenimą </a:t>
            </a:r>
            <a:r>
              <a:rPr lang="en-US" sz="4400" b="1" dirty="0" smtClean="0">
                <a:solidFill>
                  <a:srgbClr val="326639"/>
                </a:solidFill>
              </a:rPr>
              <a:t/>
            </a:r>
            <a:br>
              <a:rPr lang="en-US" sz="4400" b="1" dirty="0" smtClean="0">
                <a:solidFill>
                  <a:srgbClr val="326639"/>
                </a:solidFill>
              </a:rPr>
            </a:br>
            <a:r>
              <a:rPr lang="lt-LT" sz="4400" b="1" dirty="0" smtClean="0">
                <a:solidFill>
                  <a:srgbClr val="326639"/>
                </a:solidFill>
              </a:rPr>
              <a:t>programos patirtis</a:t>
            </a:r>
            <a:endParaRPr lang="en-US" sz="4400" b="1" dirty="0">
              <a:solidFill>
                <a:srgbClr val="326639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50874" y="6951798"/>
            <a:ext cx="4363170" cy="3989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1400" dirty="0" err="1" smtClean="0">
                <a:solidFill>
                  <a:schemeClr val="bg1">
                    <a:lumMod val="50000"/>
                  </a:schemeClr>
                </a:solidFill>
              </a:rPr>
              <a:t>Comenius</a:t>
            </a:r>
            <a:r>
              <a:rPr lang="lt-LT" sz="1400" dirty="0" smtClean="0">
                <a:solidFill>
                  <a:schemeClr val="bg1">
                    <a:lumMod val="50000"/>
                  </a:schemeClr>
                </a:solidFill>
              </a:rPr>
              <a:t> daugiašalės partnerystės projektai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634848"/>
              </p:ext>
            </p:extLst>
          </p:nvPr>
        </p:nvGraphicFramePr>
        <p:xfrm>
          <a:off x="478466" y="2097426"/>
          <a:ext cx="4235578" cy="46429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43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6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0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9355">
                <a:tc>
                  <a:txBody>
                    <a:bodyPr/>
                    <a:lstStyle/>
                    <a:p>
                      <a:pPr algn="just" fontAlgn="ctr"/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lt-LT" sz="18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2010 </a:t>
                      </a:r>
                      <a:r>
                        <a:rPr lang="lt-LT" sz="1800" u="none" strike="noStrike" dirty="0" err="1">
                          <a:effectLst/>
                          <a:latin typeface="+mn-lt"/>
                        </a:rPr>
                        <a:t>m</a:t>
                      </a:r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.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2011 </a:t>
                      </a:r>
                      <a:r>
                        <a:rPr lang="lt-LT" sz="1800" u="none" strike="noStrike" dirty="0" err="1">
                          <a:effectLst/>
                          <a:latin typeface="+mn-lt"/>
                        </a:rPr>
                        <a:t>m</a:t>
                      </a:r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.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2012 </a:t>
                      </a:r>
                      <a:r>
                        <a:rPr lang="lt-LT" sz="1800" u="none" strike="noStrike" dirty="0" err="1">
                          <a:effectLst/>
                          <a:latin typeface="+mn-lt"/>
                        </a:rPr>
                        <a:t>m</a:t>
                      </a:r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.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2013 </a:t>
                      </a:r>
                      <a:r>
                        <a:rPr lang="lt-LT" sz="1800" u="none" strike="noStrike" dirty="0" err="1">
                          <a:effectLst/>
                          <a:latin typeface="+mn-lt"/>
                        </a:rPr>
                        <a:t>m</a:t>
                      </a:r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.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1201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Alytaus apskritis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600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Kauno apskritis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600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Klaipėdos apskritis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9355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Marijampolės apskritis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600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Panevėžio apskritis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600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Šiaulių apskritis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600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Tauragės apskritis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600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Telšių apskritis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600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Utenos apskritis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600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Vilniaus apskritis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600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Iš viso: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989076"/>
              </p:ext>
            </p:extLst>
          </p:nvPr>
        </p:nvGraphicFramePr>
        <p:xfrm>
          <a:off x="5406500" y="2097426"/>
          <a:ext cx="4501186" cy="45473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58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3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84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84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98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7220">
                <a:tc>
                  <a:txBody>
                    <a:bodyPr/>
                    <a:lstStyle/>
                    <a:p>
                      <a:pPr algn="just" fontAlgn="ctr"/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lt-LT" sz="18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2010 </a:t>
                      </a:r>
                      <a:r>
                        <a:rPr lang="lt-LT" sz="1800" u="none" strike="noStrike" dirty="0" err="1">
                          <a:effectLst/>
                          <a:latin typeface="+mn-lt"/>
                        </a:rPr>
                        <a:t>m</a:t>
                      </a:r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.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2011 </a:t>
                      </a:r>
                      <a:r>
                        <a:rPr lang="lt-LT" sz="1800" u="none" strike="noStrike" dirty="0" err="1">
                          <a:effectLst/>
                          <a:latin typeface="+mn-lt"/>
                        </a:rPr>
                        <a:t>m</a:t>
                      </a:r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.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2012 </a:t>
                      </a:r>
                      <a:r>
                        <a:rPr lang="lt-LT" sz="1800" u="none" strike="noStrike" dirty="0" err="1">
                          <a:effectLst/>
                          <a:latin typeface="+mn-lt"/>
                        </a:rPr>
                        <a:t>m</a:t>
                      </a:r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.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2013 </a:t>
                      </a:r>
                      <a:r>
                        <a:rPr lang="lt-LT" sz="1800" u="none" strike="noStrike" dirty="0" err="1">
                          <a:effectLst/>
                          <a:latin typeface="+mn-lt"/>
                        </a:rPr>
                        <a:t>m</a:t>
                      </a:r>
                      <a:r>
                        <a:rPr lang="lt-LT" sz="1800" u="none" strike="noStrike" dirty="0">
                          <a:effectLst/>
                          <a:latin typeface="+mn-lt"/>
                        </a:rPr>
                        <a:t>.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813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Alytaus apskritis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7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Kauno apskritis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7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Klaipėdos apskritis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220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Marijampolės apskritis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7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Panevėžio apskritis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1907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Šiaulių apskritis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1907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Tauragės apskritis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7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Telšių apskritis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1907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Utenos apskritis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7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Vilniaus apskritis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1907">
                <a:tc>
                  <a:txBody>
                    <a:bodyPr/>
                    <a:lstStyle/>
                    <a:p>
                      <a:pPr algn="l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Iš viso: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5406500" y="6740357"/>
            <a:ext cx="4635796" cy="532078"/>
          </a:xfrm>
          <a:prstGeom prst="rect">
            <a:avLst/>
          </a:prstGeom>
        </p:spPr>
        <p:txBody>
          <a:bodyPr vert="horz" lIns="104287" tIns="52144" rIns="104287" bIns="52144" rtlCol="0">
            <a:noAutofit/>
          </a:bodyPr>
          <a:lstStyle>
            <a:lvl1pPr marL="391077" indent="-391077" algn="l" defTabSz="521437" rtl="0" eaLnBrk="1" latinLnBrk="0" hangingPunct="1">
              <a:spcBef>
                <a:spcPct val="20000"/>
              </a:spcBef>
              <a:buFont typeface="Arial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334" indent="-325898" algn="l" defTabSz="521437" rtl="0" eaLnBrk="1" latinLnBrk="0" hangingPunct="1">
              <a:spcBef>
                <a:spcPct val="20000"/>
              </a:spcBef>
              <a:buFont typeface="Arial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592" indent="-260718" algn="l" defTabSz="521437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5028" indent="-260718" algn="l" defTabSz="521437" rtl="0" eaLnBrk="1" latinLnBrk="0" hangingPunct="1">
              <a:spcBef>
                <a:spcPct val="20000"/>
              </a:spcBef>
              <a:buFont typeface="Arial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465" indent="-260718" algn="l" defTabSz="521437" rtl="0" eaLnBrk="1" latinLnBrk="0" hangingPunct="1">
              <a:spcBef>
                <a:spcPct val="20000"/>
              </a:spcBef>
              <a:buFont typeface="Arial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7901" indent="-260718" algn="l" defTabSz="521437" rtl="0" eaLnBrk="1" latinLnBrk="0" hangingPunct="1">
              <a:spcBef>
                <a:spcPct val="20000"/>
              </a:spcBef>
              <a:buFont typeface="Arial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338" indent="-260718" algn="l" defTabSz="521437" rtl="0" eaLnBrk="1" latinLnBrk="0" hangingPunct="1">
              <a:spcBef>
                <a:spcPct val="20000"/>
              </a:spcBef>
              <a:buFont typeface="Arial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0775" indent="-260718" algn="l" defTabSz="521437" rtl="0" eaLnBrk="1" latinLnBrk="0" hangingPunct="1">
              <a:spcBef>
                <a:spcPct val="20000"/>
              </a:spcBef>
              <a:buFont typeface="Arial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211" indent="-260718" algn="l" defTabSz="521437" rtl="0" eaLnBrk="1" latinLnBrk="0" hangingPunct="1">
              <a:spcBef>
                <a:spcPct val="20000"/>
              </a:spcBef>
              <a:buFont typeface="Arial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lt-LT" sz="1400" smtClean="0">
                <a:solidFill>
                  <a:schemeClr val="bg1">
                    <a:lumMod val="50000"/>
                  </a:schemeClr>
                </a:solidFill>
              </a:rPr>
              <a:t>Comenius Regio  partnerystės projektai. Projektus įgyvendino savivaldybių švietimo skyriai.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23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4373" y="801227"/>
            <a:ext cx="8952325" cy="963100"/>
          </a:xfrm>
        </p:spPr>
        <p:txBody>
          <a:bodyPr>
            <a:normAutofit/>
          </a:bodyPr>
          <a:lstStyle/>
          <a:p>
            <a:pPr algn="l"/>
            <a:r>
              <a:rPr lang="lt-LT" sz="4400" b="1" dirty="0" err="1" smtClean="0">
                <a:solidFill>
                  <a:srgbClr val="326639"/>
                </a:solidFill>
              </a:rPr>
              <a:t>Erasmus</a:t>
            </a:r>
            <a:r>
              <a:rPr lang="en-US" sz="4400" b="1" dirty="0" smtClean="0">
                <a:solidFill>
                  <a:srgbClr val="326639"/>
                </a:solidFill>
              </a:rPr>
              <a:t>+</a:t>
            </a:r>
            <a:endParaRPr lang="en-US" sz="4400" b="1" dirty="0">
              <a:solidFill>
                <a:srgbClr val="326639"/>
              </a:solidFill>
            </a:endParaRPr>
          </a:p>
        </p:txBody>
      </p:sp>
      <p:grpSp>
        <p:nvGrpSpPr>
          <p:cNvPr id="8" name="Group 32"/>
          <p:cNvGrpSpPr>
            <a:grpSpLocks/>
          </p:cNvGrpSpPr>
          <p:nvPr/>
        </p:nvGrpSpPr>
        <p:grpSpPr bwMode="auto">
          <a:xfrm>
            <a:off x="935084" y="3127129"/>
            <a:ext cx="4064787" cy="3622114"/>
            <a:chOff x="233" y="1433"/>
            <a:chExt cx="1907" cy="1805"/>
          </a:xfrm>
        </p:grpSpPr>
        <p:sp>
          <p:nvSpPr>
            <p:cNvPr id="9" name="Oval 2"/>
            <p:cNvSpPr>
              <a:spLocks noChangeArrowheads="1"/>
            </p:cNvSpPr>
            <p:nvPr/>
          </p:nvSpPr>
          <p:spPr bwMode="auto">
            <a:xfrm>
              <a:off x="1156" y="2340"/>
              <a:ext cx="984" cy="898"/>
            </a:xfrm>
            <a:prstGeom prst="ellipse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r>
                <a:rPr lang="lt-LT" sz="1400" b="1">
                  <a:solidFill>
                    <a:srgbClr val="000000"/>
                  </a:solidFill>
                  <a:cs typeface="Arial" pitchFamily="34" charset="0"/>
                </a:rPr>
                <a:t>P</a:t>
              </a:r>
              <a:r>
                <a:rPr lang="en-GB" sz="1400" b="1">
                  <a:solidFill>
                    <a:srgbClr val="000000"/>
                  </a:solidFill>
                </a:rPr>
                <a:t>rogram</a:t>
              </a:r>
              <a:r>
                <a:rPr lang="lt-LT" sz="1400" b="1">
                  <a:solidFill>
                    <a:srgbClr val="000000"/>
                  </a:solidFill>
                  <a:cs typeface="Arial" pitchFamily="34" charset="0"/>
                </a:rPr>
                <a:t>a</a:t>
              </a:r>
            </a:p>
            <a:p>
              <a:pPr eaLnBrk="0" hangingPunct="0"/>
              <a:r>
                <a:rPr lang="lt-LT" altLang="en-US" sz="1400" b="1">
                  <a:solidFill>
                    <a:srgbClr val="000000"/>
                  </a:solidFill>
                  <a:cs typeface="Arial" pitchFamily="34" charset="0"/>
                </a:rPr>
                <a:t>“</a:t>
              </a:r>
              <a:r>
                <a:rPr lang="lt-LT" sz="1400" b="1">
                  <a:solidFill>
                    <a:srgbClr val="000000"/>
                  </a:solidFill>
                  <a:cs typeface="Arial" pitchFamily="34" charset="0"/>
                </a:rPr>
                <a:t>Veiklus  jaunimas</a:t>
              </a:r>
              <a:r>
                <a:rPr lang="lt-LT" altLang="en-US" sz="1400" b="1">
                  <a:solidFill>
                    <a:srgbClr val="000000"/>
                  </a:solidFill>
                  <a:cs typeface="Arial" pitchFamily="34" charset="0"/>
                </a:rPr>
                <a:t>”</a:t>
              </a:r>
              <a:endParaRPr lang="en-GB" sz="1400" b="1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10" name="Oval 3"/>
            <p:cNvSpPr>
              <a:spLocks noChangeArrowheads="1"/>
            </p:cNvSpPr>
            <p:nvPr/>
          </p:nvSpPr>
          <p:spPr bwMode="auto">
            <a:xfrm>
              <a:off x="1156" y="1433"/>
              <a:ext cx="984" cy="841"/>
            </a:xfrm>
            <a:prstGeom prst="ellipse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>
                <a:lnSpc>
                  <a:spcPct val="90000"/>
                </a:lnSpc>
              </a:pPr>
              <a:endParaRPr lang="fr-BE" sz="1400" b="1">
                <a:solidFill>
                  <a:srgbClr val="000000"/>
                </a:solidFill>
              </a:endParaRPr>
            </a:p>
            <a:p>
              <a:pPr eaLnBrk="0" hangingPunct="0">
                <a:lnSpc>
                  <a:spcPct val="90000"/>
                </a:lnSpc>
              </a:pPr>
              <a:r>
                <a:rPr lang="lt-LT" sz="1400" b="1">
                  <a:solidFill>
                    <a:srgbClr val="000000"/>
                  </a:solidFill>
                </a:rPr>
                <a:t>Tarptautinės aukštojo</a:t>
              </a:r>
            </a:p>
            <a:p>
              <a:pPr eaLnBrk="0" hangingPunct="0">
                <a:lnSpc>
                  <a:spcPct val="90000"/>
                </a:lnSpc>
              </a:pPr>
              <a:r>
                <a:rPr lang="lt-LT" sz="1400" b="1">
                  <a:solidFill>
                    <a:srgbClr val="000000"/>
                  </a:solidFill>
                </a:rPr>
                <a:t>Mokslo programos:</a:t>
              </a:r>
              <a:endParaRPr lang="fr-BE" sz="1400" b="1">
                <a:solidFill>
                  <a:srgbClr val="000000"/>
                </a:solidFill>
              </a:endParaRPr>
            </a:p>
            <a:p>
              <a:pPr eaLnBrk="0" hangingPunct="0">
                <a:lnSpc>
                  <a:spcPct val="90000"/>
                </a:lnSpc>
              </a:pPr>
              <a:r>
                <a:rPr lang="en-GB" sz="1400" b="1">
                  <a:solidFill>
                    <a:srgbClr val="000000"/>
                  </a:solidFill>
                </a:rPr>
                <a:t>Erasmus Mundus, </a:t>
              </a:r>
            </a:p>
            <a:p>
              <a:pPr eaLnBrk="0" hangingPunct="0">
                <a:lnSpc>
                  <a:spcPct val="90000"/>
                </a:lnSpc>
              </a:pPr>
              <a:r>
                <a:rPr lang="en-GB" sz="1400" b="1">
                  <a:solidFill>
                    <a:srgbClr val="000000"/>
                  </a:solidFill>
                </a:rPr>
                <a:t>Tempus,</a:t>
              </a:r>
            </a:p>
            <a:p>
              <a:pPr eaLnBrk="0" hangingPunct="0">
                <a:lnSpc>
                  <a:spcPct val="90000"/>
                </a:lnSpc>
              </a:pPr>
              <a:r>
                <a:rPr lang="fr-BE" sz="1400" b="1">
                  <a:solidFill>
                    <a:srgbClr val="000000"/>
                  </a:solidFill>
                </a:rPr>
                <a:t>Alfa, Edulink</a:t>
              </a:r>
              <a:endParaRPr lang="en-GB" sz="1400" b="1">
                <a:solidFill>
                  <a:srgbClr val="000000"/>
                </a:solidFill>
              </a:endParaRPr>
            </a:p>
          </p:txBody>
        </p:sp>
        <p:sp>
          <p:nvSpPr>
            <p:cNvPr id="11" name="Oval 12"/>
            <p:cNvSpPr>
              <a:spLocks noChangeArrowheads="1"/>
            </p:cNvSpPr>
            <p:nvPr/>
          </p:nvSpPr>
          <p:spPr bwMode="auto">
            <a:xfrm>
              <a:off x="276" y="1474"/>
              <a:ext cx="789" cy="1684"/>
            </a:xfrm>
            <a:prstGeom prst="ellipse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endParaRPr lang="en-GB" sz="1400">
                <a:solidFill>
                  <a:srgbClr val="000000"/>
                </a:solidFill>
              </a:endParaRPr>
            </a:p>
            <a:p>
              <a:pPr eaLnBrk="0" hangingPunct="0"/>
              <a:endParaRPr lang="en-GB" sz="1400">
                <a:solidFill>
                  <a:srgbClr val="000000"/>
                </a:solidFill>
              </a:endParaRPr>
            </a:p>
            <a:p>
              <a:pPr eaLnBrk="0" hangingPunct="0"/>
              <a:endParaRPr lang="en-GB" sz="1400">
                <a:solidFill>
                  <a:srgbClr val="000000"/>
                </a:solidFill>
              </a:endParaRPr>
            </a:p>
            <a:p>
              <a:pPr eaLnBrk="0" hangingPunct="0"/>
              <a:r>
                <a:rPr lang="en-GB" sz="1400" b="1">
                  <a:solidFill>
                    <a:srgbClr val="000000"/>
                  </a:solidFill>
                </a:rPr>
                <a:t>Grundtvig</a:t>
              </a:r>
            </a:p>
            <a:p>
              <a:pPr eaLnBrk="0" hangingPunct="0"/>
              <a:endParaRPr lang="en-GB" sz="700" b="1">
                <a:solidFill>
                  <a:srgbClr val="000000"/>
                </a:solidFill>
              </a:endParaRPr>
            </a:p>
            <a:p>
              <a:pPr eaLnBrk="0" hangingPunct="0"/>
              <a:r>
                <a:rPr lang="en-GB" sz="1400" b="1">
                  <a:solidFill>
                    <a:srgbClr val="000000"/>
                  </a:solidFill>
                </a:rPr>
                <a:t>Erasmus</a:t>
              </a:r>
            </a:p>
            <a:p>
              <a:pPr eaLnBrk="0" hangingPunct="0"/>
              <a:endParaRPr lang="en-GB" sz="700" b="1">
                <a:solidFill>
                  <a:srgbClr val="000000"/>
                </a:solidFill>
              </a:endParaRPr>
            </a:p>
            <a:p>
              <a:pPr eaLnBrk="0" hangingPunct="0"/>
              <a:r>
                <a:rPr lang="en-GB" sz="1400" b="1">
                  <a:solidFill>
                    <a:srgbClr val="000000"/>
                  </a:solidFill>
                </a:rPr>
                <a:t>Leonardo</a:t>
              </a:r>
            </a:p>
            <a:p>
              <a:pPr eaLnBrk="0" hangingPunct="0"/>
              <a:endParaRPr lang="en-GB" sz="700" b="1">
                <a:solidFill>
                  <a:srgbClr val="000000"/>
                </a:solidFill>
              </a:endParaRPr>
            </a:p>
            <a:p>
              <a:pPr eaLnBrk="0" hangingPunct="0"/>
              <a:r>
                <a:rPr lang="en-GB" sz="1400" b="1">
                  <a:solidFill>
                    <a:srgbClr val="000000"/>
                  </a:solidFill>
                </a:rPr>
                <a:t>Comenius</a:t>
              </a:r>
            </a:p>
          </p:txBody>
        </p:sp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233" y="1843"/>
              <a:ext cx="123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 eaLnBrk="0" hangingPunct="0">
                <a:defRPr sz="4400">
                  <a:solidFill>
                    <a:schemeClr val="bg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 eaLnBrk="0" hangingPunct="0">
                <a:defRPr sz="4400">
                  <a:solidFill>
                    <a:schemeClr val="bg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 eaLnBrk="0" hangingPunct="0">
                <a:defRPr sz="4400">
                  <a:solidFill>
                    <a:schemeClr val="bg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 eaLnBrk="0" hangingPunct="0">
                <a:defRPr sz="4400">
                  <a:solidFill>
                    <a:schemeClr val="bg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 eaLnBrk="0" hangingPunct="0">
                <a:defRPr sz="4400">
                  <a:solidFill>
                    <a:schemeClr val="bg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bg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bg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bg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bg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lt-LT" sz="1400" b="1" dirty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Mokymosi visą </a:t>
              </a:r>
            </a:p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lt-LT" sz="1400" b="1" dirty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gyvenimą </a:t>
              </a:r>
              <a:r>
                <a:rPr lang="lt-LT" sz="1400" b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programa</a:t>
              </a:r>
              <a:endParaRPr lang="en-GB" sz="1400" b="1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endParaRPr>
            </a:p>
          </p:txBody>
        </p:sp>
      </p:grp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1080016" y="2302318"/>
            <a:ext cx="36449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lt-LT" sz="2000" b="1" dirty="0" smtClean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Švietimo programos</a:t>
            </a:r>
            <a:endParaRPr lang="lt-LT" sz="2000" b="1" dirty="0">
              <a:solidFill>
                <a:srgbClr val="40404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lt-LT" sz="2000" b="1" dirty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(2007-2013)</a:t>
            </a:r>
            <a:endParaRPr lang="en-GB" sz="1600" b="1" dirty="0">
              <a:solidFill>
                <a:srgbClr val="404040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543" y="3588574"/>
            <a:ext cx="4346575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ight Arrow 14"/>
          <p:cNvSpPr/>
          <p:nvPr/>
        </p:nvSpPr>
        <p:spPr bwMode="auto">
          <a:xfrm>
            <a:off x="4773568" y="4329215"/>
            <a:ext cx="1143090" cy="113968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  <a:extLst/>
        </p:spPr>
        <p:txBody>
          <a:bodyPr lIns="104287" tIns="52144" rIns="104287" bIns="52144" anchor="ctr"/>
          <a:lstStyle/>
          <a:p>
            <a:pPr>
              <a:defRPr/>
            </a:pPr>
            <a:endParaRPr lang="lt-LT" dirty="0">
              <a:solidFill>
                <a:srgbClr val="FFFFFF"/>
              </a:solidFill>
            </a:endParaRP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5994243" y="4372426"/>
            <a:ext cx="1354636" cy="123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87" tIns="52144" rIns="104287" bIns="52144">
            <a:spAutoFit/>
          </a:bodyPr>
          <a:lstStyle>
            <a:lvl1pPr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GB" sz="1600" b="1" dirty="0">
                <a:solidFill>
                  <a:srgbClr val="000000"/>
                </a:solidFill>
                <a:latin typeface="Calibri"/>
              </a:rPr>
              <a:t>1</a:t>
            </a:r>
            <a:r>
              <a:rPr lang="lt-LT" sz="1600" b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lt-LT" sz="1600" b="1" dirty="0" smtClean="0">
                <a:solidFill>
                  <a:srgbClr val="000000"/>
                </a:solidFill>
                <a:latin typeface="Calibri"/>
              </a:rPr>
              <a:t>veiksmas</a:t>
            </a:r>
            <a:endParaRPr lang="lt-LT" sz="1600" b="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lt-LT" sz="1600" b="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lt-LT" sz="1600" b="1" dirty="0" smtClean="0">
                <a:solidFill>
                  <a:srgbClr val="000000"/>
                </a:solidFill>
                <a:latin typeface="Calibri"/>
              </a:rPr>
              <a:t>Asmenų mobilumas mokymosi tikslais</a:t>
            </a:r>
            <a:endParaRPr lang="en-GB" sz="16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7453423" y="4329215"/>
            <a:ext cx="1460602" cy="1508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87" tIns="52144" rIns="104287" bIns="52144">
            <a:spAutoFit/>
          </a:bodyPr>
          <a:lstStyle>
            <a:lvl1pPr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lt-LT" sz="1600" b="1" dirty="0" smtClean="0">
                <a:solidFill>
                  <a:srgbClr val="000000"/>
                </a:solidFill>
                <a:latin typeface="Calibri"/>
              </a:rPr>
              <a:t>2 veiksmas</a:t>
            </a:r>
            <a:endParaRPr lang="lt-LT" sz="1600" b="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lt-LT" sz="1600" b="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lt-LT" sz="1600" b="1" dirty="0">
                <a:solidFill>
                  <a:srgbClr val="000000"/>
                </a:solidFill>
                <a:latin typeface="Calibri"/>
              </a:rPr>
              <a:t>Strateginis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sz="1600" b="1" dirty="0" smtClean="0">
                <a:solidFill>
                  <a:srgbClr val="000000"/>
                </a:solidFill>
                <a:latin typeface="Calibri"/>
              </a:rPr>
              <a:t>B</a:t>
            </a:r>
            <a:r>
              <a:rPr lang="lt-LT" sz="1600" b="1" dirty="0" err="1" smtClean="0">
                <a:solidFill>
                  <a:srgbClr val="000000"/>
                </a:solidFill>
                <a:latin typeface="Calibri"/>
              </a:rPr>
              <a:t>endradarbia-vimas,</a:t>
            </a:r>
            <a:r>
              <a:rPr lang="lt-LT" sz="1600" b="1" dirty="0" smtClean="0">
                <a:solidFill>
                  <a:srgbClr val="000000"/>
                </a:solidFill>
                <a:latin typeface="Calibri"/>
              </a:rPr>
              <a:t> inovacijų </a:t>
            </a:r>
            <a:r>
              <a:rPr lang="lt-LT" sz="1600" b="1" dirty="0">
                <a:solidFill>
                  <a:srgbClr val="000000"/>
                </a:solidFill>
                <a:latin typeface="Calibri"/>
              </a:rPr>
              <a:t>kūrimas</a:t>
            </a:r>
            <a:endParaRPr lang="en-GB" sz="16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8992303" y="4372426"/>
            <a:ext cx="1354636" cy="1090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87" tIns="52144" rIns="104287" bIns="52144">
            <a:spAutoFit/>
          </a:bodyPr>
          <a:lstStyle>
            <a:lvl1pPr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lt-LT" sz="1600" b="1" dirty="0" smtClean="0">
                <a:solidFill>
                  <a:srgbClr val="000000"/>
                </a:solidFill>
                <a:latin typeface="Calibri"/>
              </a:rPr>
              <a:t>3 veiksmas</a:t>
            </a:r>
            <a:endParaRPr lang="lt-LT" sz="1600" b="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endParaRPr lang="lt-LT" sz="1600" b="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lt-LT" sz="1600" b="1" dirty="0" smtClean="0">
                <a:solidFill>
                  <a:srgbClr val="000000"/>
                </a:solidFill>
                <a:latin typeface="Calibri"/>
              </a:rPr>
              <a:t>Švietimo politikos reformos</a:t>
            </a:r>
            <a:endParaRPr lang="en-GB" sz="1600" b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5535454" y="2302707"/>
            <a:ext cx="5051124" cy="84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287" tIns="52144" rIns="104287" bIns="52144">
            <a:spAutoFit/>
          </a:bodyPr>
          <a:lstStyle>
            <a:lvl1pPr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lt-LT" sz="2300" b="1" dirty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Viena integruota programa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lt-LT" sz="2300" b="1" dirty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(2014-2020)</a:t>
            </a:r>
            <a:endParaRPr lang="en-GB" sz="1800" b="1" dirty="0">
              <a:solidFill>
                <a:srgbClr val="40404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0" name="Text Box 43"/>
          <p:cNvSpPr txBox="1">
            <a:spLocks noChangeArrowheads="1"/>
          </p:cNvSpPr>
          <p:nvPr/>
        </p:nvSpPr>
        <p:spPr bwMode="auto">
          <a:xfrm>
            <a:off x="7009303" y="6209536"/>
            <a:ext cx="2751954" cy="1260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287" tIns="52144" rIns="104287" bIns="52144"/>
          <a:lstStyle>
            <a:lvl1pPr marL="266700" indent="-85725" defTabSz="457200" eaLnBrk="0" hangingPunct="0">
              <a:defRPr sz="9600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 defTabSz="457200" eaLnBrk="0" hangingPunct="0">
              <a:defRPr sz="9600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 defTabSz="457200" eaLnBrk="0" hangingPunct="0">
              <a:defRPr sz="9600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 defTabSz="457200" eaLnBrk="0" hangingPunct="0">
              <a:defRPr sz="9600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 defTabSz="457200" eaLnBrk="0" hangingPunct="0">
              <a:defRPr sz="9600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lt-LT" sz="1800" b="1" dirty="0">
                <a:solidFill>
                  <a:srgbClr val="2D2D8A"/>
                </a:solidFill>
                <a:cs typeface="Arial" pitchFamily="34" charset="0"/>
              </a:rPr>
              <a:t>Papildomos veiklos</a:t>
            </a:r>
            <a:r>
              <a:rPr lang="fr-BE" sz="1800" b="1" dirty="0">
                <a:solidFill>
                  <a:srgbClr val="2D2D8A"/>
                </a:solidFill>
                <a:ea typeface="MS PGothic" pitchFamily="34" charset="-128"/>
                <a:cs typeface="Arial" pitchFamily="34" charset="0"/>
              </a:rPr>
              <a:t>:</a:t>
            </a:r>
          </a:p>
          <a:p>
            <a:pPr eaLnBrk="1" hangingPunct="1">
              <a:lnSpc>
                <a:spcPct val="0"/>
              </a:lnSpc>
              <a:spcBef>
                <a:spcPct val="50000"/>
              </a:spcBef>
              <a:defRPr/>
            </a:pPr>
            <a:endParaRPr lang="fr-BE" sz="1600" b="1" u="sng" dirty="0">
              <a:solidFill>
                <a:srgbClr val="000000"/>
              </a:solidFill>
              <a:ea typeface="MS PGothic" pitchFamily="34" charset="-128"/>
              <a:cs typeface="Arial" pitchFamily="34" charset="0"/>
            </a:endParaRPr>
          </a:p>
          <a:p>
            <a:pPr marL="206402" indent="0" eaLnBrk="1" hangingPunct="1">
              <a:spcBef>
                <a:spcPct val="50000"/>
              </a:spcBef>
              <a:defRPr/>
            </a:pPr>
            <a:r>
              <a:rPr lang="fr-BE" sz="1600" b="1" dirty="0">
                <a:solidFill>
                  <a:srgbClr val="000000"/>
                </a:solidFill>
                <a:ea typeface="MS PGothic" pitchFamily="34" charset="-128"/>
                <a:cs typeface="Arial" pitchFamily="34" charset="0"/>
              </a:rPr>
              <a:t>Jean Monnet </a:t>
            </a:r>
          </a:p>
          <a:p>
            <a:pPr marL="206402" indent="0" eaLnBrk="1" hangingPunct="1">
              <a:spcBef>
                <a:spcPct val="50000"/>
              </a:spcBef>
              <a:defRPr/>
            </a:pPr>
            <a:r>
              <a:rPr lang="fr-BE" sz="1600" b="1" dirty="0">
                <a:solidFill>
                  <a:srgbClr val="000000"/>
                </a:solidFill>
                <a:ea typeface="MS PGothic" pitchFamily="34" charset="-128"/>
                <a:cs typeface="Arial" pitchFamily="34" charset="0"/>
              </a:rPr>
              <a:t>Sport</a:t>
            </a:r>
            <a:r>
              <a:rPr lang="lt-LT" sz="1600" b="1" dirty="0">
                <a:solidFill>
                  <a:srgbClr val="000000"/>
                </a:solidFill>
                <a:cs typeface="Arial" pitchFamily="34" charset="0"/>
              </a:rPr>
              <a:t>as</a:t>
            </a:r>
            <a:endParaRPr lang="fr-BE" sz="1600" b="1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44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9945" y="816179"/>
            <a:ext cx="8952325" cy="963100"/>
          </a:xfrm>
        </p:spPr>
        <p:txBody>
          <a:bodyPr>
            <a:normAutofit/>
          </a:bodyPr>
          <a:lstStyle/>
          <a:p>
            <a:pPr algn="l"/>
            <a:r>
              <a:rPr lang="lt-LT" sz="4400" b="1" dirty="0" err="1">
                <a:solidFill>
                  <a:srgbClr val="326639"/>
                </a:solidFill>
              </a:rPr>
              <a:t>Erasmus</a:t>
            </a:r>
            <a:r>
              <a:rPr lang="en-US" sz="4400" b="1" dirty="0">
                <a:solidFill>
                  <a:srgbClr val="326639"/>
                </a:solidFill>
              </a:rPr>
              <a:t>+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295552" y="1764666"/>
            <a:ext cx="5858653" cy="4991131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lt-LT" sz="4300" b="1" dirty="0" smtClean="0">
                <a:solidFill>
                  <a:srgbClr val="262673"/>
                </a:solidFill>
                <a:ea typeface="ＭＳ Ｐゴシック" pitchFamily="34" charset="-128"/>
                <a:cs typeface="Tahoma" pitchFamily="34" charset="0"/>
              </a:rPr>
              <a:t>2014-2020 </a:t>
            </a:r>
            <a:r>
              <a:rPr lang="lt-LT" sz="4300" b="1" dirty="0" err="1" smtClean="0">
                <a:solidFill>
                  <a:srgbClr val="262673"/>
                </a:solidFill>
                <a:ea typeface="ＭＳ Ｐゴシック" pitchFamily="34" charset="-128"/>
                <a:cs typeface="Tahoma" pitchFamily="34" charset="0"/>
              </a:rPr>
              <a:t>m</a:t>
            </a:r>
            <a:r>
              <a:rPr lang="lt-LT" sz="4300" b="1" dirty="0" smtClean="0">
                <a:solidFill>
                  <a:srgbClr val="262673"/>
                </a:solidFill>
                <a:ea typeface="ＭＳ Ｐゴシック" pitchFamily="34" charset="-128"/>
                <a:cs typeface="Tahoma" pitchFamily="34" charset="0"/>
              </a:rPr>
              <a:t>. biudžetas </a:t>
            </a:r>
          </a:p>
          <a:p>
            <a:pPr eaLnBrk="1" hangingPunct="1">
              <a:spcBef>
                <a:spcPct val="0"/>
              </a:spcBef>
              <a:buClrTx/>
              <a:buFont typeface="Wingdings" pitchFamily="2" charset="2"/>
              <a:buNone/>
            </a:pPr>
            <a:endParaRPr lang="lt-LT" sz="2800" b="1" dirty="0">
              <a:solidFill>
                <a:srgbClr val="262673"/>
              </a:solidFill>
              <a:ea typeface="ＭＳ Ｐゴシック" pitchFamily="34" charset="-128"/>
              <a:cs typeface="Tahoma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lt-LT" sz="2800" b="1" dirty="0" smtClean="0">
                <a:solidFill>
                  <a:srgbClr val="262673"/>
                </a:solidFill>
                <a:ea typeface="ＭＳ Ｐゴシック" pitchFamily="34" charset="-128"/>
                <a:cs typeface="Tahoma" pitchFamily="34" charset="0"/>
              </a:rPr>
              <a:t>14,7 </a:t>
            </a:r>
            <a:r>
              <a:rPr lang="lt-LT" sz="2800" b="1" dirty="0" err="1" smtClean="0">
                <a:solidFill>
                  <a:srgbClr val="262673"/>
                </a:solidFill>
                <a:ea typeface="ＭＳ Ｐゴシック" pitchFamily="34" charset="-128"/>
                <a:cs typeface="Tahoma" pitchFamily="34" charset="0"/>
              </a:rPr>
              <a:t>mld</a:t>
            </a:r>
            <a:r>
              <a:rPr lang="lt-LT" sz="2800" b="1" dirty="0" smtClean="0">
                <a:solidFill>
                  <a:srgbClr val="262673"/>
                </a:solidFill>
                <a:ea typeface="ＭＳ Ｐゴシック" pitchFamily="34" charset="-128"/>
                <a:cs typeface="Tahoma" pitchFamily="34" charset="0"/>
              </a:rPr>
              <a:t>. eurų</a:t>
            </a:r>
          </a:p>
          <a:p>
            <a:pPr eaLnBrk="1" hangingPunct="1">
              <a:buFont typeface="Wingdings" pitchFamily="2" charset="2"/>
              <a:buNone/>
            </a:pPr>
            <a:endParaRPr lang="lt-LT" sz="2800" dirty="0" smtClean="0">
              <a:solidFill>
                <a:srgbClr val="404040"/>
              </a:solidFill>
              <a:ea typeface="ＭＳ Ｐゴシック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lt-LT" sz="2800" dirty="0" smtClean="0">
                <a:ea typeface="ＭＳ Ｐゴシック" pitchFamily="34" charset="-128"/>
              </a:rPr>
              <a:t>40 %  aukštajam mokslui; </a:t>
            </a:r>
          </a:p>
          <a:p>
            <a:pPr eaLnBrk="1" hangingPunct="1">
              <a:buFont typeface="Wingdings" pitchFamily="2" charset="2"/>
              <a:buNone/>
            </a:pPr>
            <a:r>
              <a:rPr lang="lt-LT" sz="2800" dirty="0" smtClean="0">
                <a:ea typeface="ＭＳ Ｐゴシック" pitchFamily="34" charset="-128"/>
              </a:rPr>
              <a:t>22 % profesiniam mokymui; </a:t>
            </a:r>
          </a:p>
          <a:p>
            <a:pPr eaLnBrk="1" hangingPunct="1">
              <a:buFont typeface="Wingdings" pitchFamily="2" charset="2"/>
              <a:buNone/>
            </a:pPr>
            <a:r>
              <a:rPr lang="lt-LT" sz="2800" dirty="0" smtClean="0">
                <a:ea typeface="ＭＳ Ｐゴシック" pitchFamily="34" charset="-128"/>
              </a:rPr>
              <a:t>15 % mokykliniam ugdymui; </a:t>
            </a:r>
          </a:p>
          <a:p>
            <a:pPr eaLnBrk="1" hangingPunct="1">
              <a:buFont typeface="Wingdings" pitchFamily="2" charset="2"/>
              <a:buNone/>
            </a:pPr>
            <a:r>
              <a:rPr lang="lt-LT" sz="2800" dirty="0" smtClean="0">
                <a:ea typeface="ＭＳ Ｐゴシック" pitchFamily="34" charset="-128"/>
              </a:rPr>
              <a:t>6 %  suaugusiųjų švietimui; </a:t>
            </a:r>
          </a:p>
          <a:p>
            <a:pPr eaLnBrk="1" hangingPunct="1">
              <a:buFont typeface="Wingdings" pitchFamily="2" charset="2"/>
              <a:buNone/>
            </a:pPr>
            <a:r>
              <a:rPr lang="lt-LT" sz="2800" dirty="0" smtClean="0">
                <a:ea typeface="ＭＳ Ｐゴシック" pitchFamily="34" charset="-128"/>
              </a:rPr>
              <a:t>8 % jaunimui; </a:t>
            </a:r>
          </a:p>
          <a:p>
            <a:pPr eaLnBrk="1" hangingPunct="1">
              <a:buFont typeface="Wingdings" pitchFamily="2" charset="2"/>
              <a:buNone/>
            </a:pPr>
            <a:r>
              <a:rPr lang="lt-LT" sz="2800" dirty="0" smtClean="0">
                <a:ea typeface="ＭＳ Ｐゴシック" pitchFamily="34" charset="-128"/>
              </a:rPr>
              <a:t>1,8 % </a:t>
            </a:r>
            <a:r>
              <a:rPr lang="lt-LT" sz="2800" dirty="0" err="1" smtClean="0">
                <a:ea typeface="ＭＳ Ｐゴシック" pitchFamily="34" charset="-128"/>
              </a:rPr>
              <a:t>Jean</a:t>
            </a:r>
            <a:r>
              <a:rPr lang="lt-LT" sz="2800" dirty="0" smtClean="0">
                <a:ea typeface="ＭＳ Ｐゴシック" pitchFamily="34" charset="-128"/>
              </a:rPr>
              <a:t> </a:t>
            </a:r>
            <a:r>
              <a:rPr lang="lt-LT" sz="2800" dirty="0" err="1" smtClean="0">
                <a:ea typeface="ＭＳ Ｐゴシック" pitchFamily="34" charset="-128"/>
              </a:rPr>
              <a:t>Monnet</a:t>
            </a:r>
            <a:r>
              <a:rPr lang="lt-LT" sz="2800" dirty="0" smtClean="0">
                <a:ea typeface="ＭＳ Ｐゴシック" pitchFamily="34" charset="-128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lt-LT" sz="2800" dirty="0" smtClean="0">
                <a:ea typeface="ＭＳ Ｐゴシック" pitchFamily="34" charset="-128"/>
              </a:rPr>
              <a:t>1,8% sportui. </a:t>
            </a:r>
          </a:p>
          <a:p>
            <a:pPr>
              <a:buFont typeface="Arial" pitchFamily="34" charset="0"/>
              <a:buChar char="•"/>
            </a:pPr>
            <a:endParaRPr lang="lt-LT" sz="2300" dirty="0" smtClean="0">
              <a:ea typeface="ＭＳ Ｐゴシック" pitchFamily="34" charset="-128"/>
            </a:endParaRPr>
          </a:p>
        </p:txBody>
      </p:sp>
      <p:pic>
        <p:nvPicPr>
          <p:cNvPr id="9" name="Picture 2" descr="https://encrypted-tbn1.gstatic.com/images?q=tbn:ANd9GcQ4sUIKzfdL_RKipg6Z7vPTsNT-of6ixNU46t_fJcioKEVaoeBt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52" y="3781425"/>
            <a:ext cx="400050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493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736846" y="532426"/>
            <a:ext cx="6684886" cy="872001"/>
          </a:xfrm>
        </p:spPr>
        <p:txBody>
          <a:bodyPr>
            <a:noAutofit/>
          </a:bodyPr>
          <a:lstStyle/>
          <a:p>
            <a:pPr algn="ctr" eaLnBrk="1" hangingPunct="1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lt-LT" b="1" dirty="0" smtClean="0">
                <a:solidFill>
                  <a:schemeClr val="accent3">
                    <a:lumMod val="75000"/>
                  </a:schemeClr>
                </a:solidFill>
                <a:ea typeface="ＭＳ Ｐゴシック" pitchFamily="34" charset="-128"/>
                <a:cs typeface="Tahoma" pitchFamily="34" charset="0"/>
              </a:rPr>
              <a:t>Lietuvai skirtas EK E+ biudžetas, </a:t>
            </a:r>
          </a:p>
          <a:p>
            <a:pPr algn="ctr" eaLnBrk="1" hangingPunct="1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lt-LT" b="1" dirty="0" smtClean="0">
                <a:solidFill>
                  <a:schemeClr val="accent3">
                    <a:lumMod val="75000"/>
                  </a:schemeClr>
                </a:solidFill>
                <a:ea typeface="ＭＳ Ｐゴシック" pitchFamily="34" charset="-128"/>
                <a:cs typeface="Tahoma" pitchFamily="34" charset="0"/>
              </a:rPr>
              <a:t>EUR</a:t>
            </a:r>
            <a:endParaRPr lang="lt-LT" dirty="0" smtClean="0">
              <a:solidFill>
                <a:schemeClr val="accent3">
                  <a:lumMod val="75000"/>
                </a:schemeClr>
              </a:solidFill>
              <a:ea typeface="ＭＳ Ｐゴシック" pitchFamily="34" charset="-128"/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908497976"/>
              </p:ext>
            </p:extLst>
          </p:nvPr>
        </p:nvGraphicFramePr>
        <p:xfrm>
          <a:off x="1509205" y="2139518"/>
          <a:ext cx="7397994" cy="4545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9416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9945" y="816179"/>
            <a:ext cx="8952325" cy="963100"/>
          </a:xfrm>
        </p:spPr>
        <p:txBody>
          <a:bodyPr>
            <a:normAutofit fontScale="90000"/>
          </a:bodyPr>
          <a:lstStyle/>
          <a:p>
            <a:pPr algn="l"/>
            <a:r>
              <a:rPr lang="lt-LT" sz="4400" b="1" dirty="0" err="1" smtClean="0">
                <a:solidFill>
                  <a:srgbClr val="326639"/>
                </a:solidFill>
              </a:rPr>
              <a:t>Erasmus</a:t>
            </a:r>
            <a:r>
              <a:rPr lang="en-US" sz="4400" b="1" dirty="0" smtClean="0">
                <a:solidFill>
                  <a:srgbClr val="326639"/>
                </a:solidFill>
              </a:rPr>
              <a:t>+</a:t>
            </a:r>
            <a:r>
              <a:rPr lang="lt-LT" sz="4400" b="1" dirty="0" smtClean="0">
                <a:solidFill>
                  <a:srgbClr val="326639"/>
                </a:solidFill>
              </a:rPr>
              <a:t> 1 pagrindinis veiksmas</a:t>
            </a:r>
            <a:br>
              <a:rPr lang="lt-LT" sz="4400" b="1" dirty="0" smtClean="0">
                <a:solidFill>
                  <a:srgbClr val="326639"/>
                </a:solidFill>
              </a:rPr>
            </a:br>
            <a:r>
              <a:rPr lang="lt-LT" sz="4400" b="1" dirty="0" smtClean="0">
                <a:solidFill>
                  <a:srgbClr val="326639"/>
                </a:solidFill>
              </a:rPr>
              <a:t>Asmenų mobilumas mokymosi tikslais</a:t>
            </a:r>
            <a:endParaRPr lang="en-US" sz="4400" b="1" dirty="0">
              <a:solidFill>
                <a:srgbClr val="326639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944679" y="2750823"/>
            <a:ext cx="6581554" cy="3099561"/>
          </a:xfrm>
        </p:spPr>
        <p:txBody>
          <a:bodyPr>
            <a:noAutofit/>
          </a:bodyPr>
          <a:lstStyle/>
          <a:p>
            <a:pPr marL="0" indent="0">
              <a:buFont typeface="Arial" pitchFamily="34" charset="0"/>
              <a:buChar char="•"/>
            </a:pPr>
            <a:r>
              <a:rPr lang="lt-LT" sz="2400" b="1" dirty="0" smtClean="0">
                <a:solidFill>
                  <a:srgbClr val="FF0000"/>
                </a:solidFill>
                <a:ea typeface="ＭＳ Ｐゴシック" pitchFamily="34" charset="-128"/>
              </a:rPr>
              <a:t>Mokyklinio </a:t>
            </a:r>
            <a:r>
              <a:rPr lang="lt-LT" sz="2400" dirty="0" smtClean="0">
                <a:solidFill>
                  <a:srgbClr val="FF0000"/>
                </a:solidFill>
                <a:ea typeface="ＭＳ Ｐゴシック" pitchFamily="34" charset="-128"/>
              </a:rPr>
              <a:t>ugdymo įstaigų personalas;</a:t>
            </a:r>
          </a:p>
          <a:p>
            <a:pPr marL="0" indent="0">
              <a:buFont typeface="Arial" pitchFamily="34" charset="0"/>
              <a:buChar char="•"/>
            </a:pPr>
            <a:r>
              <a:rPr lang="lt-LT" sz="2400" dirty="0" smtClean="0">
                <a:ea typeface="ＭＳ Ｐゴシック" pitchFamily="34" charset="-128"/>
              </a:rPr>
              <a:t>Jauni </a:t>
            </a:r>
            <a:r>
              <a:rPr lang="lt-LT" sz="2400" dirty="0">
                <a:ea typeface="ＭＳ Ｐゴシック" pitchFamily="34" charset="-128"/>
              </a:rPr>
              <a:t>žmonės ir </a:t>
            </a:r>
            <a:r>
              <a:rPr lang="lt-LT" sz="2400" b="1" dirty="0">
                <a:ea typeface="ＭＳ Ｐゴシック" pitchFamily="34" charset="-128"/>
              </a:rPr>
              <a:t>jaunimo</a:t>
            </a:r>
            <a:r>
              <a:rPr lang="lt-LT" sz="2400" dirty="0">
                <a:ea typeface="ＭＳ Ｐゴシック" pitchFamily="34" charset="-128"/>
              </a:rPr>
              <a:t> darbuotojai. </a:t>
            </a:r>
            <a:endParaRPr lang="lt-LT" sz="2400" dirty="0" smtClean="0"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Char char="•"/>
            </a:pPr>
            <a:r>
              <a:rPr lang="lt-LT" sz="2400" dirty="0" smtClean="0">
                <a:ea typeface="ＭＳ Ｐゴシック" pitchFamily="34" charset="-128"/>
              </a:rPr>
              <a:t>Nuo </a:t>
            </a:r>
            <a:r>
              <a:rPr lang="lt-LT" sz="2400" dirty="0">
                <a:ea typeface="ＭＳ Ｐゴシック" pitchFamily="34" charset="-128"/>
              </a:rPr>
              <a:t>2015 m. gali dalyvauti savivaldybių švietimo skyriai:</a:t>
            </a:r>
          </a:p>
          <a:p>
            <a:pPr marL="0" indent="0">
              <a:buFont typeface="Arial" pitchFamily="34" charset="0"/>
              <a:buChar char="•"/>
            </a:pPr>
            <a:r>
              <a:rPr lang="lt-LT" sz="2400" dirty="0">
                <a:ea typeface="ＭＳ Ｐゴシック" pitchFamily="34" charset="-128"/>
              </a:rPr>
              <a:t>Nacionalinis konsorciumas;</a:t>
            </a:r>
          </a:p>
          <a:p>
            <a:pPr marL="0" indent="0">
              <a:buFont typeface="Arial" pitchFamily="34" charset="0"/>
              <a:buChar char="•"/>
            </a:pPr>
            <a:r>
              <a:rPr lang="lt-LT" sz="2400" dirty="0">
                <a:ea typeface="ＭＳ Ｐゴシック" pitchFamily="34" charset="-128"/>
              </a:rPr>
              <a:t>Ne mažiau kaip 3 nariai;</a:t>
            </a:r>
          </a:p>
          <a:p>
            <a:pPr marL="0" indent="0">
              <a:buFont typeface="Arial" pitchFamily="34" charset="0"/>
              <a:buChar char="•"/>
            </a:pPr>
            <a:r>
              <a:rPr lang="lt-LT" sz="2400" dirty="0">
                <a:ea typeface="ＭＳ Ｐゴシック" pitchFamily="34" charset="-128"/>
              </a:rPr>
              <a:t>Ryšys tarp konsorciumo koordinatoriaus ir narių. </a:t>
            </a:r>
          </a:p>
          <a:p>
            <a:pPr marL="0" indent="0">
              <a:buFont typeface="Arial" pitchFamily="34" charset="0"/>
              <a:buChar char="•"/>
            </a:pPr>
            <a:endParaRPr lang="lt-LT" sz="2400" dirty="0">
              <a:ea typeface="ＭＳ Ｐゴシック" pitchFamily="34" charset="-128"/>
            </a:endParaRPr>
          </a:p>
          <a:p>
            <a:pPr marL="0" indent="0">
              <a:buNone/>
            </a:pPr>
            <a:r>
              <a:rPr lang="lt-LT" sz="1400" dirty="0" smtClean="0">
                <a:ea typeface="ＭＳ Ｐゴシック" pitchFamily="34" charset="-128"/>
              </a:rPr>
              <a:t>Teikia tik institucija, dalyviai</a:t>
            </a:r>
            <a:r>
              <a:rPr lang="lt-LT" sz="1400" dirty="0">
                <a:ea typeface="ＭＳ Ｐゴシック" pitchFamily="34" charset="-128"/>
              </a:rPr>
              <a:t>: </a:t>
            </a:r>
            <a:r>
              <a:rPr lang="lt-LT" sz="1400" dirty="0" smtClean="0">
                <a:ea typeface="ＭＳ Ｐゴシック" pitchFamily="34" charset="-128"/>
              </a:rPr>
              <a:t>personalas, projekto </a:t>
            </a:r>
            <a:r>
              <a:rPr lang="lt-LT" sz="1400" dirty="0">
                <a:ea typeface="ＭＳ Ｐゴシック" pitchFamily="34" charset="-128"/>
              </a:rPr>
              <a:t>trukmė: 1 arba 2 </a:t>
            </a:r>
            <a:r>
              <a:rPr lang="lt-LT" sz="1400" dirty="0" smtClean="0">
                <a:ea typeface="ＭＳ Ｐゴシック" pitchFamily="34" charset="-128"/>
              </a:rPr>
              <a:t>metai, minimalus </a:t>
            </a:r>
            <a:r>
              <a:rPr lang="lt-LT" sz="1400" dirty="0">
                <a:ea typeface="ＭＳ Ｐゴシック" pitchFamily="34" charset="-128"/>
              </a:rPr>
              <a:t>partnerių skaičius: 2 partneriai iš 2 </a:t>
            </a:r>
            <a:r>
              <a:rPr lang="lt-LT" sz="1400" dirty="0" smtClean="0">
                <a:ea typeface="ＭＳ Ｐゴシック" pitchFamily="34" charset="-128"/>
              </a:rPr>
              <a:t>šalių, vienas </a:t>
            </a:r>
            <a:r>
              <a:rPr lang="lt-LT" sz="1400" dirty="0">
                <a:ea typeface="ＭＳ Ｐゴシック" pitchFamily="34" charset="-128"/>
              </a:rPr>
              <a:t>kvietimas teikti paraiškas per </a:t>
            </a:r>
            <a:r>
              <a:rPr lang="lt-LT" sz="1400" dirty="0" smtClean="0">
                <a:ea typeface="ＭＳ Ｐゴシック" pitchFamily="34" charset="-128"/>
              </a:rPr>
              <a:t>metus, finansavimas </a:t>
            </a:r>
            <a:r>
              <a:rPr lang="lt-LT" sz="1400" dirty="0">
                <a:ea typeface="ＭＳ Ｐゴシック" pitchFamily="34" charset="-128"/>
              </a:rPr>
              <a:t>– iki 100 proc. planuojamų išlaidų pagal </a:t>
            </a:r>
            <a:r>
              <a:rPr lang="lt-LT" sz="1400" dirty="0" smtClean="0">
                <a:ea typeface="ＭＳ Ｐゴシック" pitchFamily="34" charset="-128"/>
              </a:rPr>
              <a:t>normas, taikoma </a:t>
            </a:r>
            <a:r>
              <a:rPr lang="lt-LT" sz="1400" dirty="0">
                <a:ea typeface="ＭＳ Ｐゴシック" pitchFamily="34" charset="-128"/>
              </a:rPr>
              <a:t>ir ikimokyklinio ugdymo </a:t>
            </a:r>
            <a:r>
              <a:rPr lang="lt-LT" sz="1400" dirty="0" smtClean="0">
                <a:ea typeface="ＭＳ Ｐゴシック" pitchFamily="34" charset="-128"/>
              </a:rPr>
              <a:t>įstaigoms</a:t>
            </a:r>
          </a:p>
          <a:p>
            <a:pPr>
              <a:buFont typeface="Arial" charset="0"/>
              <a:buChar char="•"/>
            </a:pPr>
            <a:endParaRPr lang="lt-LT" sz="2400" dirty="0">
              <a:ea typeface="ＭＳ Ｐゴシック" pitchFamily="34" charset="-128"/>
            </a:endParaRPr>
          </a:p>
          <a:p>
            <a:pPr>
              <a:buFont typeface="Arial" charset="0"/>
              <a:buChar char="•"/>
            </a:pPr>
            <a:endParaRPr lang="lt-LT" sz="2400" dirty="0" smtClean="0">
              <a:ea typeface="ＭＳ Ｐゴシック" pitchFamily="34" charset="-128"/>
            </a:endParaRPr>
          </a:p>
          <a:p>
            <a:pPr>
              <a:buFont typeface="Arial" charset="0"/>
              <a:buChar char="•"/>
            </a:pPr>
            <a:endParaRPr lang="lt-LT" sz="2400" dirty="0">
              <a:ea typeface="ＭＳ Ｐゴシック" pitchFamily="34" charset="-128"/>
            </a:endParaRPr>
          </a:p>
          <a:p>
            <a:pPr>
              <a:buFont typeface="Arial" charset="0"/>
              <a:buChar char="•"/>
            </a:pPr>
            <a:endParaRPr lang="lt-LT" sz="2400" dirty="0" smtClean="0">
              <a:ea typeface="ＭＳ Ｐゴシック" pitchFamily="34" charset="-128"/>
            </a:endParaRPr>
          </a:p>
          <a:p>
            <a:pPr marL="0" indent="0">
              <a:buNone/>
            </a:pPr>
            <a:endParaRPr lang="lt-LT" sz="2400" dirty="0">
              <a:ea typeface="ＭＳ Ｐゴシック" pitchFamily="34" charset="-128"/>
            </a:endParaRPr>
          </a:p>
        </p:txBody>
      </p:sp>
      <p:pic>
        <p:nvPicPr>
          <p:cNvPr id="9" name="Picture 8" descr="Screen Shot 2014-07-16 at 12.40.1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45" y="2870874"/>
            <a:ext cx="3292231" cy="277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46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945" y="816179"/>
            <a:ext cx="8952325" cy="963100"/>
          </a:xfrm>
        </p:spPr>
        <p:txBody>
          <a:bodyPr>
            <a:normAutofit/>
          </a:bodyPr>
          <a:lstStyle/>
          <a:p>
            <a:r>
              <a:rPr lang="lt-LT" sz="4400" b="1" dirty="0">
                <a:solidFill>
                  <a:srgbClr val="326639"/>
                </a:solidFill>
              </a:rPr>
              <a:t>Paraiškų apžvalga</a:t>
            </a:r>
            <a:endParaRPr lang="en-US" sz="4400" b="1" dirty="0">
              <a:solidFill>
                <a:srgbClr val="32663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2036" y="2113808"/>
            <a:ext cx="4429496" cy="4868983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lt-LT" altLang="lt-LT" sz="4000" dirty="0" smtClean="0">
                <a:latin typeface="Calibri" pitchFamily="34" charset="0"/>
                <a:ea typeface="Calibri" pitchFamily="34" charset="0"/>
                <a:cs typeface="DancerProBook"/>
              </a:rPr>
              <a:t>.</a:t>
            </a:r>
            <a:endParaRPr lang="lt-LT" altLang="lt-LT" sz="40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107" y="2227262"/>
            <a:ext cx="5030908" cy="3614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19" y="2217351"/>
            <a:ext cx="4713288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1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945" y="816179"/>
            <a:ext cx="8952325" cy="963100"/>
          </a:xfrm>
        </p:spPr>
        <p:txBody>
          <a:bodyPr>
            <a:normAutofit/>
          </a:bodyPr>
          <a:lstStyle/>
          <a:p>
            <a:r>
              <a:rPr lang="lt-LT" sz="4400" b="1" dirty="0">
                <a:solidFill>
                  <a:srgbClr val="326639"/>
                </a:solidFill>
              </a:rPr>
              <a:t>Paraiškų apžvalga</a:t>
            </a:r>
            <a:endParaRPr lang="en-US" sz="4400" b="1" dirty="0">
              <a:solidFill>
                <a:srgbClr val="32663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9993" y="1644404"/>
            <a:ext cx="4429496" cy="4868983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endParaRPr lang="lt-LT" altLang="lt-LT" sz="40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570" y="3113134"/>
            <a:ext cx="4416452" cy="2515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57" y="2655703"/>
            <a:ext cx="4965620" cy="2972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1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945" y="816179"/>
            <a:ext cx="8952325" cy="963100"/>
          </a:xfrm>
        </p:spPr>
        <p:txBody>
          <a:bodyPr>
            <a:normAutofit/>
          </a:bodyPr>
          <a:lstStyle/>
          <a:p>
            <a:r>
              <a:rPr lang="lt-LT" sz="4400" b="1" dirty="0">
                <a:solidFill>
                  <a:srgbClr val="326639"/>
                </a:solidFill>
              </a:rPr>
              <a:t>Paraiškų kokybė</a:t>
            </a:r>
            <a:endParaRPr lang="en-US" sz="4400" b="1" dirty="0">
              <a:solidFill>
                <a:srgbClr val="326639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4" y="2732427"/>
            <a:ext cx="5167489" cy="3144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894" y="2783431"/>
            <a:ext cx="4890501" cy="3093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1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945" y="816179"/>
            <a:ext cx="7546389" cy="963100"/>
          </a:xfrm>
        </p:spPr>
        <p:txBody>
          <a:bodyPr>
            <a:normAutofit fontScale="90000"/>
          </a:bodyPr>
          <a:lstStyle/>
          <a:p>
            <a:r>
              <a:rPr lang="lt-LT" sz="4400" b="1" dirty="0">
                <a:solidFill>
                  <a:srgbClr val="326639"/>
                </a:solidFill>
              </a:rPr>
              <a:t>Paraiškas teikiančių institucijų </a:t>
            </a:r>
            <a:r>
              <a:rPr lang="lt-LT" sz="4400" b="1" dirty="0" smtClean="0">
                <a:solidFill>
                  <a:srgbClr val="326639"/>
                </a:solidFill>
              </a:rPr>
              <a:t/>
            </a:r>
            <a:br>
              <a:rPr lang="lt-LT" sz="4400" b="1" dirty="0" smtClean="0">
                <a:solidFill>
                  <a:srgbClr val="326639"/>
                </a:solidFill>
              </a:rPr>
            </a:br>
            <a:r>
              <a:rPr lang="lt-LT" sz="4400" b="1" dirty="0" smtClean="0">
                <a:solidFill>
                  <a:srgbClr val="326639"/>
                </a:solidFill>
              </a:rPr>
              <a:t>tipai</a:t>
            </a:r>
            <a:endParaRPr lang="en-US" sz="4400" b="1" dirty="0">
              <a:solidFill>
                <a:srgbClr val="326639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060" y="1884705"/>
            <a:ext cx="7696940" cy="5323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1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945" y="816179"/>
            <a:ext cx="7537511" cy="963100"/>
          </a:xfrm>
        </p:spPr>
        <p:txBody>
          <a:bodyPr>
            <a:normAutofit fontScale="90000"/>
          </a:bodyPr>
          <a:lstStyle/>
          <a:p>
            <a:r>
              <a:rPr lang="lt-LT" sz="4400" b="1" dirty="0">
                <a:solidFill>
                  <a:srgbClr val="326639"/>
                </a:solidFill>
              </a:rPr>
              <a:t>Paraiškų pasiskirstymas </a:t>
            </a:r>
            <a:r>
              <a:rPr lang="lt-LT" sz="4400" b="1" dirty="0" smtClean="0">
                <a:solidFill>
                  <a:srgbClr val="326639"/>
                </a:solidFill>
              </a:rPr>
              <a:t>pagal </a:t>
            </a:r>
            <a:br>
              <a:rPr lang="lt-LT" sz="4400" b="1" dirty="0" smtClean="0">
                <a:solidFill>
                  <a:srgbClr val="326639"/>
                </a:solidFill>
              </a:rPr>
            </a:br>
            <a:r>
              <a:rPr lang="lt-LT" sz="4400" b="1" dirty="0" smtClean="0">
                <a:solidFill>
                  <a:srgbClr val="326639"/>
                </a:solidFill>
              </a:rPr>
              <a:t>Lietuvos </a:t>
            </a:r>
            <a:r>
              <a:rPr lang="lt-LT" sz="4400" b="1" dirty="0">
                <a:solidFill>
                  <a:srgbClr val="326639"/>
                </a:solidFill>
              </a:rPr>
              <a:t>apskritis</a:t>
            </a:r>
            <a:endParaRPr lang="en-US" sz="4400" b="1" dirty="0">
              <a:solidFill>
                <a:srgbClr val="326639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55" y="1962149"/>
            <a:ext cx="4540824" cy="42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123" y="3010464"/>
            <a:ext cx="4975328" cy="3159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1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945" y="816179"/>
            <a:ext cx="7430979" cy="963100"/>
          </a:xfrm>
        </p:spPr>
        <p:txBody>
          <a:bodyPr>
            <a:normAutofit fontScale="90000"/>
          </a:bodyPr>
          <a:lstStyle/>
          <a:p>
            <a:pPr algn="l"/>
            <a:r>
              <a:rPr lang="lt-LT" sz="4400" b="1" dirty="0" smtClean="0">
                <a:solidFill>
                  <a:srgbClr val="326639"/>
                </a:solidFill>
              </a:rPr>
              <a:t>Projektų </a:t>
            </a:r>
            <a:r>
              <a:rPr lang="lt-LT" sz="4400" b="1" dirty="0">
                <a:solidFill>
                  <a:srgbClr val="326639"/>
                </a:solidFill>
              </a:rPr>
              <a:t>pasiskirstymas pagal </a:t>
            </a:r>
            <a:br>
              <a:rPr lang="lt-LT" sz="4400" b="1" dirty="0">
                <a:solidFill>
                  <a:srgbClr val="326639"/>
                </a:solidFill>
              </a:rPr>
            </a:br>
            <a:r>
              <a:rPr lang="lt-LT" sz="4400" b="1" dirty="0">
                <a:solidFill>
                  <a:srgbClr val="326639"/>
                </a:solidFill>
              </a:rPr>
              <a:t>Lietuvos apskritis</a:t>
            </a:r>
            <a:endParaRPr lang="en-US" sz="4400" b="1" dirty="0">
              <a:solidFill>
                <a:srgbClr val="32663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2036" y="2113808"/>
            <a:ext cx="4429496" cy="4868983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lt-LT" altLang="lt-LT" sz="4000" dirty="0" smtClean="0">
                <a:latin typeface="Calibri" pitchFamily="34" charset="0"/>
                <a:ea typeface="Calibri" pitchFamily="34" charset="0"/>
                <a:cs typeface="DancerProBook"/>
              </a:rPr>
              <a:t>.</a:t>
            </a:r>
            <a:endParaRPr lang="lt-LT" altLang="lt-LT" sz="40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957" y="2108460"/>
            <a:ext cx="7155191" cy="4292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1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945" y="816179"/>
            <a:ext cx="8952325" cy="963100"/>
          </a:xfrm>
        </p:spPr>
        <p:txBody>
          <a:bodyPr>
            <a:normAutofit fontScale="90000"/>
          </a:bodyPr>
          <a:lstStyle/>
          <a:p>
            <a:pPr algn="l"/>
            <a:r>
              <a:rPr lang="lt-LT" sz="4400" b="1" dirty="0" err="1" smtClean="0">
                <a:solidFill>
                  <a:srgbClr val="326639"/>
                </a:solidFill>
              </a:rPr>
              <a:t>Erasmus</a:t>
            </a:r>
            <a:r>
              <a:rPr lang="en-US" sz="4400" b="1" dirty="0" smtClean="0">
                <a:solidFill>
                  <a:srgbClr val="326639"/>
                </a:solidFill>
              </a:rPr>
              <a:t>+</a:t>
            </a:r>
            <a:r>
              <a:rPr lang="lt-LT" sz="4400" b="1" dirty="0" smtClean="0">
                <a:solidFill>
                  <a:srgbClr val="326639"/>
                </a:solidFill>
              </a:rPr>
              <a:t> 2 pagrindinis veiksmas</a:t>
            </a:r>
            <a:br>
              <a:rPr lang="lt-LT" sz="4400" b="1" dirty="0" smtClean="0">
                <a:solidFill>
                  <a:srgbClr val="326639"/>
                </a:solidFill>
              </a:rPr>
            </a:br>
            <a:r>
              <a:rPr lang="lt-LT" sz="4400" b="1" dirty="0" smtClean="0">
                <a:solidFill>
                  <a:srgbClr val="326639"/>
                </a:solidFill>
              </a:rPr>
              <a:t>Strateginės partnerystės</a:t>
            </a:r>
            <a:endParaRPr lang="en-US" sz="4400" b="1" dirty="0">
              <a:solidFill>
                <a:srgbClr val="32663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63" y="2750823"/>
            <a:ext cx="10015870" cy="390515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lt-LT" altLang="en-US" sz="2400" dirty="0"/>
              <a:t>Daugiašaliai projektai</a:t>
            </a:r>
          </a:p>
          <a:p>
            <a:pPr>
              <a:buFont typeface="Wingdings" pitchFamily="2" charset="2"/>
              <a:buChar char="§"/>
            </a:pPr>
            <a:r>
              <a:rPr lang="lt-LT" altLang="en-US" sz="2400" dirty="0"/>
              <a:t>skatinantys aktyvų švietimo ir mokslo institucijų, įmonių, pilietinės visuomenės organizacijų, valdžios institucijų bendradarbiavimą įvairiuose ekonominiuose sektoriuose </a:t>
            </a:r>
          </a:p>
          <a:p>
            <a:pPr>
              <a:buFont typeface="Wingdings" pitchFamily="2" charset="2"/>
              <a:buChar char="§"/>
            </a:pPr>
            <a:r>
              <a:rPr lang="lt-LT" altLang="en-US" sz="2400" dirty="0"/>
              <a:t>siekiant kurti inovacines aukštos kokybės mokymo ir mokymosi praktikas </a:t>
            </a:r>
          </a:p>
          <a:p>
            <a:pPr>
              <a:buFont typeface="Wingdings" pitchFamily="2" charset="2"/>
              <a:buChar char="§"/>
            </a:pPr>
            <a:r>
              <a:rPr lang="lt-LT" altLang="en-US" sz="2400" dirty="0"/>
              <a:t>skatinti institucijų modernizavimą ir naujoves </a:t>
            </a:r>
            <a:r>
              <a:rPr lang="lt-LT" altLang="en-US" sz="2400" dirty="0" smtClean="0"/>
              <a:t>visuomenėje</a:t>
            </a:r>
          </a:p>
          <a:p>
            <a:pPr marL="0" indent="0">
              <a:buNone/>
            </a:pPr>
            <a:endParaRPr lang="lt-LT" sz="1600" dirty="0" smtClean="0">
              <a:ea typeface="ＭＳ Ｐゴシック" pitchFamily="34" charset="-128"/>
            </a:endParaRPr>
          </a:p>
          <a:p>
            <a:pPr marL="0" indent="0">
              <a:buNone/>
            </a:pPr>
            <a:r>
              <a:rPr lang="lt-LT" sz="1600" dirty="0" smtClean="0">
                <a:ea typeface="ＭＳ Ｐゴシック" pitchFamily="34" charset="-128"/>
              </a:rPr>
              <a:t>Paraiškos </a:t>
            </a:r>
            <a:r>
              <a:rPr lang="lt-LT" sz="1600" dirty="0">
                <a:ea typeface="ＭＳ Ｐゴシック" pitchFamily="34" charset="-128"/>
              </a:rPr>
              <a:t>teikėjas: tik </a:t>
            </a:r>
            <a:r>
              <a:rPr lang="lt-LT" sz="1600" dirty="0" smtClean="0">
                <a:ea typeface="ＭＳ Ｐゴシック" pitchFamily="34" charset="-128"/>
              </a:rPr>
              <a:t>institucija, dalyviai</a:t>
            </a:r>
            <a:r>
              <a:rPr lang="lt-LT" sz="1600" dirty="0">
                <a:ea typeface="ＭＳ Ｐゴシック" pitchFamily="34" charset="-128"/>
              </a:rPr>
              <a:t>: besimokantieji ir </a:t>
            </a:r>
            <a:r>
              <a:rPr lang="lt-LT" sz="1600" dirty="0" smtClean="0">
                <a:ea typeface="ＭＳ Ｐゴシック" pitchFamily="34" charset="-128"/>
              </a:rPr>
              <a:t>personalas, projekto </a:t>
            </a:r>
            <a:r>
              <a:rPr lang="lt-LT" sz="1600" dirty="0">
                <a:ea typeface="ＭＳ Ｐゴシック" pitchFamily="34" charset="-128"/>
              </a:rPr>
              <a:t>trukmė: 2 arba 3 </a:t>
            </a:r>
            <a:r>
              <a:rPr lang="lt-LT" sz="1600" dirty="0" smtClean="0">
                <a:ea typeface="ＭＳ Ｐゴシック" pitchFamily="34" charset="-128"/>
              </a:rPr>
              <a:t>metai, minimalus </a:t>
            </a:r>
            <a:r>
              <a:rPr lang="lt-LT" sz="1600" dirty="0">
                <a:ea typeface="ＭＳ Ｐゴシック" pitchFamily="34" charset="-128"/>
              </a:rPr>
              <a:t>partnerių skaičius: 3 partneriai iš 3 šalių (išimtis mokykliniam ugdymui</a:t>
            </a:r>
            <a:r>
              <a:rPr lang="lt-LT" sz="1600" dirty="0" smtClean="0">
                <a:ea typeface="ＭＳ Ｐゴシック" pitchFamily="34" charset="-128"/>
              </a:rPr>
              <a:t>), vienas </a:t>
            </a:r>
            <a:r>
              <a:rPr lang="lt-LT" sz="1600" dirty="0">
                <a:ea typeface="ＭＳ Ｐゴシック" pitchFamily="34" charset="-128"/>
              </a:rPr>
              <a:t>kvietimas teikti paraiškas per </a:t>
            </a:r>
            <a:r>
              <a:rPr lang="lt-LT" sz="1600" dirty="0" smtClean="0">
                <a:ea typeface="ＭＳ Ｐゴシック" pitchFamily="34" charset="-128"/>
              </a:rPr>
              <a:t>metus, finansavimas </a:t>
            </a:r>
            <a:r>
              <a:rPr lang="lt-LT" sz="1600" dirty="0">
                <a:ea typeface="ＭＳ Ｐゴシック" pitchFamily="34" charset="-128"/>
              </a:rPr>
              <a:t>– iki 100 proc. planuojamų išlaidų pagal normas, išskyrus išimtines išlaidas (</a:t>
            </a:r>
            <a:r>
              <a:rPr lang="lt-LT" sz="1600" dirty="0" err="1">
                <a:ea typeface="ＭＳ Ｐゴシック" pitchFamily="34" charset="-128"/>
              </a:rPr>
              <a:t>Exceptional</a:t>
            </a:r>
            <a:r>
              <a:rPr lang="lt-LT" sz="1600" dirty="0">
                <a:ea typeface="ＭＳ Ｐゴシック" pitchFamily="34" charset="-128"/>
              </a:rPr>
              <a:t> </a:t>
            </a:r>
            <a:r>
              <a:rPr lang="lt-LT" sz="1600" dirty="0" err="1">
                <a:ea typeface="ＭＳ Ｐゴシック" pitchFamily="34" charset="-128"/>
              </a:rPr>
              <a:t>costs</a:t>
            </a:r>
            <a:r>
              <a:rPr lang="lt-LT" sz="1600" dirty="0">
                <a:ea typeface="ＭＳ Ｐゴシック" pitchFamily="34" charset="-128"/>
              </a:rPr>
              <a:t>) – 75 proc. </a:t>
            </a:r>
          </a:p>
          <a:p>
            <a:pPr>
              <a:buFont typeface="Wingdings" pitchFamily="2" charset="2"/>
              <a:buChar char="§"/>
            </a:pPr>
            <a:endParaRPr lang="lt-LT" sz="2400" dirty="0">
              <a:ea typeface="ＭＳ Ｐゴシック" pitchFamily="34" charset="-128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29945" y="1931679"/>
            <a:ext cx="8952325" cy="963100"/>
          </a:xfrm>
          <a:prstGeom prst="rect">
            <a:avLst/>
          </a:prstGeom>
        </p:spPr>
        <p:txBody>
          <a:bodyPr vert="horz" lIns="104287" tIns="52144" rIns="104287" bIns="52144" rtlCol="0" anchor="ctr">
            <a:normAutofit fontScale="97500"/>
          </a:bodyPr>
          <a:lstStyle>
            <a:lvl1pPr algn="ctr" defTabSz="521437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91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945" y="816179"/>
            <a:ext cx="8952325" cy="963100"/>
          </a:xfrm>
        </p:spPr>
        <p:txBody>
          <a:bodyPr>
            <a:normAutofit fontScale="90000"/>
          </a:bodyPr>
          <a:lstStyle/>
          <a:p>
            <a:pPr algn="l"/>
            <a:r>
              <a:rPr lang="lt-LT" sz="4400" b="1" dirty="0" err="1" smtClean="0">
                <a:solidFill>
                  <a:srgbClr val="326639"/>
                </a:solidFill>
              </a:rPr>
              <a:t>Erasmus</a:t>
            </a:r>
            <a:r>
              <a:rPr lang="en-US" sz="4400" b="1" dirty="0" smtClean="0">
                <a:solidFill>
                  <a:srgbClr val="326639"/>
                </a:solidFill>
              </a:rPr>
              <a:t>+</a:t>
            </a:r>
            <a:r>
              <a:rPr lang="lt-LT" sz="4400" b="1" dirty="0" smtClean="0">
                <a:solidFill>
                  <a:srgbClr val="326639"/>
                </a:solidFill>
              </a:rPr>
              <a:t> 2 pagrindinis veiksmas</a:t>
            </a:r>
            <a:br>
              <a:rPr lang="lt-LT" sz="4400" b="1" dirty="0" smtClean="0">
                <a:solidFill>
                  <a:srgbClr val="326639"/>
                </a:solidFill>
              </a:rPr>
            </a:br>
            <a:r>
              <a:rPr lang="lt-LT" sz="4400" b="1" dirty="0" smtClean="0">
                <a:solidFill>
                  <a:srgbClr val="326639"/>
                </a:solidFill>
              </a:rPr>
              <a:t>Strateginės partnerystės</a:t>
            </a:r>
            <a:endParaRPr lang="en-US" sz="4400" b="1" dirty="0">
              <a:solidFill>
                <a:srgbClr val="32663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63" y="2750822"/>
            <a:ext cx="10015870" cy="4812027"/>
          </a:xfrm>
        </p:spPr>
        <p:txBody>
          <a:bodyPr>
            <a:noAutofit/>
          </a:bodyPr>
          <a:lstStyle/>
          <a:p>
            <a:pPr marL="0" indent="0" algn="ctr">
              <a:lnSpc>
                <a:spcPct val="130000"/>
              </a:lnSpc>
              <a:buFont typeface="Wingdings" pitchFamily="2" charset="2"/>
              <a:buNone/>
            </a:pPr>
            <a:r>
              <a:rPr lang="lt-LT" b="1" dirty="0" smtClean="0">
                <a:solidFill>
                  <a:srgbClr val="262673"/>
                </a:solidFill>
                <a:ea typeface="ＭＳ Ｐゴシック" pitchFamily="34" charset="-128"/>
                <a:cs typeface="Tahoma" pitchFamily="34" charset="0"/>
              </a:rPr>
              <a:t>Mokyklinis ugdymas</a:t>
            </a:r>
          </a:p>
          <a:p>
            <a:pPr>
              <a:buFont typeface="Arial" pitchFamily="34" charset="0"/>
              <a:buChar char="•"/>
            </a:pPr>
            <a:r>
              <a:rPr lang="lt-LT" sz="2400" dirty="0">
                <a:ea typeface="ＭＳ Ｐゴシック" pitchFamily="34" charset="-128"/>
              </a:rPr>
              <a:t>Partnerystę sudaro mažiausiai 3 institucijos iš </a:t>
            </a:r>
            <a:r>
              <a:rPr lang="lt-LT" sz="2400" b="1" dirty="0">
                <a:ea typeface="ＭＳ Ｐゴシック" pitchFamily="34" charset="-128"/>
              </a:rPr>
              <a:t>3 skirtingų šalių.</a:t>
            </a:r>
          </a:p>
          <a:p>
            <a:pPr>
              <a:buFont typeface="Arial" pitchFamily="34" charset="0"/>
              <a:buChar char="•"/>
            </a:pPr>
            <a:endParaRPr lang="lt-LT" sz="2400" dirty="0">
              <a:ea typeface="ＭＳ Ｐゴシック" pitchFamily="34" charset="-128"/>
            </a:endParaRPr>
          </a:p>
          <a:p>
            <a:pPr>
              <a:buFont typeface="Arial" pitchFamily="34" charset="0"/>
              <a:buChar char="•"/>
            </a:pPr>
            <a:r>
              <a:rPr lang="lt-LT" sz="2400" b="1" dirty="0">
                <a:ea typeface="ＭＳ Ｐゴシック" pitchFamily="34" charset="-128"/>
              </a:rPr>
              <a:t>Dvišaliai</a:t>
            </a:r>
            <a:r>
              <a:rPr lang="lt-LT" sz="2400" dirty="0">
                <a:ea typeface="ＭＳ Ｐゴシック" pitchFamily="34" charset="-128"/>
              </a:rPr>
              <a:t> projektai galimi:</a:t>
            </a:r>
          </a:p>
          <a:p>
            <a:pPr>
              <a:buFont typeface="Wingdings" pitchFamily="2" charset="2"/>
              <a:buNone/>
            </a:pPr>
            <a:r>
              <a:rPr lang="lt-LT" sz="2400" dirty="0">
                <a:ea typeface="ＭＳ Ｐゴシック" pitchFamily="34" charset="-128"/>
              </a:rPr>
              <a:t>	1. mokyklinio ugdymo institucijos;</a:t>
            </a:r>
          </a:p>
          <a:p>
            <a:pPr>
              <a:buFont typeface="Wingdings" pitchFamily="2" charset="2"/>
              <a:buNone/>
            </a:pPr>
            <a:r>
              <a:rPr lang="lt-LT" sz="2400" dirty="0">
                <a:ea typeface="ＭＳ Ｐゴシック" pitchFamily="34" charset="-128"/>
              </a:rPr>
              <a:t>	2. vietos/regioninės valdžios švietimo </a:t>
            </a:r>
            <a:r>
              <a:rPr lang="lt-LT" sz="2400" dirty="0" smtClean="0">
                <a:ea typeface="ＭＳ Ｐゴシック" pitchFamily="34" charset="-128"/>
              </a:rPr>
              <a:t>srityje (</a:t>
            </a:r>
            <a:r>
              <a:rPr lang="lt-LT" sz="2400" i="1" dirty="0" err="1" smtClean="0">
                <a:ea typeface="ＭＳ Ｐゴシック" pitchFamily="34" charset="-128"/>
              </a:rPr>
              <a:t>ex</a:t>
            </a:r>
            <a:r>
              <a:rPr lang="lt-LT" sz="2400" i="1" dirty="0" smtClean="0">
                <a:ea typeface="ＭＳ Ｐゴシック" pitchFamily="34" charset="-128"/>
              </a:rPr>
              <a:t>. </a:t>
            </a:r>
            <a:r>
              <a:rPr lang="lt-LT" sz="2400" i="1" dirty="0" err="1" smtClean="0">
                <a:ea typeface="ＭＳ Ｐゴシック" pitchFamily="34" charset="-128"/>
              </a:rPr>
              <a:t>Regio</a:t>
            </a:r>
            <a:r>
              <a:rPr lang="lt-LT" sz="2400" dirty="0" smtClean="0">
                <a:ea typeface="ＭＳ Ｐゴシック" pitchFamily="34" charset="-128"/>
              </a:rPr>
              <a:t>):</a:t>
            </a:r>
            <a:endParaRPr lang="lt-LT" sz="2400" dirty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r>
              <a:rPr lang="lt-LT" sz="2400" dirty="0">
                <a:ea typeface="ＭＳ Ｐゴシック" pitchFamily="34" charset="-128"/>
              </a:rPr>
              <a:t>	- bent viena mokykla;</a:t>
            </a:r>
          </a:p>
          <a:p>
            <a:pPr>
              <a:buFont typeface="Wingdings" pitchFamily="2" charset="2"/>
              <a:buNone/>
            </a:pPr>
            <a:r>
              <a:rPr lang="lt-LT" sz="2400" dirty="0">
                <a:ea typeface="ＭＳ Ｐゴシック" pitchFamily="34" charset="-128"/>
              </a:rPr>
              <a:t>	- vietos organizacija, susijusi su projekto tema.</a:t>
            </a:r>
          </a:p>
        </p:txBody>
      </p:sp>
    </p:spTree>
    <p:extLst>
      <p:ext uri="{BB962C8B-B14F-4D97-AF65-F5344CB8AC3E}">
        <p14:creationId xmlns:p14="http://schemas.microsoft.com/office/powerpoint/2010/main" val="164738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945" y="816179"/>
            <a:ext cx="8952325" cy="963100"/>
          </a:xfrm>
        </p:spPr>
        <p:txBody>
          <a:bodyPr>
            <a:normAutofit/>
          </a:bodyPr>
          <a:lstStyle/>
          <a:p>
            <a:pPr algn="l"/>
            <a:endParaRPr lang="en-US" sz="4400" b="1" dirty="0">
              <a:solidFill>
                <a:srgbClr val="32663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2036" y="2113808"/>
            <a:ext cx="4429496" cy="4868983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endParaRPr lang="lt-LT" altLang="lt-LT" sz="40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13" y="328304"/>
            <a:ext cx="4541838" cy="145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02" y="816179"/>
            <a:ext cx="9444038" cy="612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839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945" y="816179"/>
            <a:ext cx="8952325" cy="963100"/>
          </a:xfrm>
        </p:spPr>
        <p:txBody>
          <a:bodyPr>
            <a:normAutofit fontScale="90000"/>
          </a:bodyPr>
          <a:lstStyle/>
          <a:p>
            <a:pPr algn="l"/>
            <a:r>
              <a:rPr lang="lt-LT" sz="2800" b="1" dirty="0">
                <a:solidFill>
                  <a:srgbClr val="326639"/>
                </a:solidFill>
              </a:rPr>
              <a:t>2014 ir 2015 m. KA2 strateginių partnerysčių </a:t>
            </a:r>
            <a:r>
              <a:rPr lang="lt-LT" sz="2800" b="1" dirty="0" smtClean="0">
                <a:solidFill>
                  <a:srgbClr val="326639"/>
                </a:solidFill>
              </a:rPr>
              <a:t/>
            </a:r>
            <a:br>
              <a:rPr lang="lt-LT" sz="2800" b="1" dirty="0" smtClean="0">
                <a:solidFill>
                  <a:srgbClr val="326639"/>
                </a:solidFill>
              </a:rPr>
            </a:br>
            <a:r>
              <a:rPr lang="lt-LT" sz="2800" b="1" dirty="0" smtClean="0">
                <a:solidFill>
                  <a:srgbClr val="326639"/>
                </a:solidFill>
              </a:rPr>
              <a:t>BU </a:t>
            </a:r>
            <a:r>
              <a:rPr lang="lt-LT" sz="2800" b="1" dirty="0">
                <a:solidFill>
                  <a:srgbClr val="326639"/>
                </a:solidFill>
              </a:rPr>
              <a:t>sektoriaus gautos ir finansuotos paraiškos pagal </a:t>
            </a:r>
            <a:r>
              <a:rPr lang="lt-LT" sz="2800" b="1" dirty="0" smtClean="0">
                <a:solidFill>
                  <a:srgbClr val="326639"/>
                </a:solidFill>
              </a:rPr>
              <a:t/>
            </a:r>
            <a:br>
              <a:rPr lang="lt-LT" sz="2800" b="1" dirty="0" smtClean="0">
                <a:solidFill>
                  <a:srgbClr val="326639"/>
                </a:solidFill>
              </a:rPr>
            </a:br>
            <a:r>
              <a:rPr lang="lt-LT" sz="2800" b="1" dirty="0" smtClean="0">
                <a:solidFill>
                  <a:srgbClr val="326639"/>
                </a:solidFill>
              </a:rPr>
              <a:t>apskritis </a:t>
            </a:r>
            <a:endParaRPr lang="en-US" sz="2800" b="1" dirty="0">
              <a:solidFill>
                <a:srgbClr val="326639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45" y="2751184"/>
            <a:ext cx="5029200" cy="412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851" y="2751184"/>
            <a:ext cx="4906962" cy="395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436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945" y="816179"/>
            <a:ext cx="8952325" cy="963100"/>
          </a:xfrm>
        </p:spPr>
        <p:txBody>
          <a:bodyPr>
            <a:noAutofit/>
          </a:bodyPr>
          <a:lstStyle/>
          <a:p>
            <a:pPr algn="l"/>
            <a:r>
              <a:rPr lang="lt-LT" sz="2800" b="1" dirty="0">
                <a:solidFill>
                  <a:srgbClr val="326639"/>
                </a:solidFill>
              </a:rPr>
              <a:t>2014 ir 2015 m. KA2 strateginių partnerysčių </a:t>
            </a:r>
            <a:r>
              <a:rPr lang="lt-LT" sz="2800" b="1" dirty="0" smtClean="0">
                <a:solidFill>
                  <a:srgbClr val="326639"/>
                </a:solidFill>
              </a:rPr>
              <a:t/>
            </a:r>
            <a:br>
              <a:rPr lang="lt-LT" sz="2800" b="1" dirty="0" smtClean="0">
                <a:solidFill>
                  <a:srgbClr val="326639"/>
                </a:solidFill>
              </a:rPr>
            </a:br>
            <a:r>
              <a:rPr lang="lt-LT" sz="2800" b="1" dirty="0" smtClean="0">
                <a:solidFill>
                  <a:srgbClr val="326639"/>
                </a:solidFill>
              </a:rPr>
              <a:t>projektuose </a:t>
            </a:r>
            <a:r>
              <a:rPr lang="lt-LT" sz="2800" b="1" dirty="0">
                <a:solidFill>
                  <a:srgbClr val="326639"/>
                </a:solidFill>
              </a:rPr>
              <a:t>dalyvaujančių švietimo ir mokslo </a:t>
            </a:r>
            <a:r>
              <a:rPr lang="lt-LT" sz="2800" b="1" dirty="0" smtClean="0">
                <a:solidFill>
                  <a:srgbClr val="326639"/>
                </a:solidFill>
              </a:rPr>
              <a:t/>
            </a:r>
            <a:br>
              <a:rPr lang="lt-LT" sz="2800" b="1" dirty="0" smtClean="0">
                <a:solidFill>
                  <a:srgbClr val="326639"/>
                </a:solidFill>
              </a:rPr>
            </a:br>
            <a:r>
              <a:rPr lang="lt-LT" sz="2800" b="1" dirty="0" smtClean="0">
                <a:solidFill>
                  <a:srgbClr val="326639"/>
                </a:solidFill>
              </a:rPr>
              <a:t>institucijų </a:t>
            </a:r>
            <a:r>
              <a:rPr lang="lt-LT" sz="2800" b="1" dirty="0">
                <a:solidFill>
                  <a:srgbClr val="326639"/>
                </a:solidFill>
              </a:rPr>
              <a:t>tipų skaičiaus palyginimas su visu tokio </a:t>
            </a:r>
            <a:r>
              <a:rPr lang="lt-LT" sz="2800" b="1" dirty="0" smtClean="0">
                <a:solidFill>
                  <a:srgbClr val="326639"/>
                </a:solidFill>
              </a:rPr>
              <a:t/>
            </a:r>
            <a:br>
              <a:rPr lang="lt-LT" sz="2800" b="1" dirty="0" smtClean="0">
                <a:solidFill>
                  <a:srgbClr val="326639"/>
                </a:solidFill>
              </a:rPr>
            </a:br>
            <a:r>
              <a:rPr lang="lt-LT" sz="2800" b="1" dirty="0" smtClean="0">
                <a:solidFill>
                  <a:srgbClr val="326639"/>
                </a:solidFill>
              </a:rPr>
              <a:t>tipo </a:t>
            </a:r>
            <a:r>
              <a:rPr lang="lt-LT" sz="2800" b="1" dirty="0">
                <a:solidFill>
                  <a:srgbClr val="326639"/>
                </a:solidFill>
              </a:rPr>
              <a:t>institucijų skaičiumi</a:t>
            </a:r>
            <a:endParaRPr lang="en-US" sz="2800" b="1" dirty="0">
              <a:solidFill>
                <a:srgbClr val="326639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8240846"/>
              </p:ext>
            </p:extLst>
          </p:nvPr>
        </p:nvGraphicFramePr>
        <p:xfrm>
          <a:off x="509588" y="2254928"/>
          <a:ext cx="10017125" cy="4616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1432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945" y="816179"/>
            <a:ext cx="8952325" cy="963100"/>
          </a:xfrm>
        </p:spPr>
        <p:txBody>
          <a:bodyPr>
            <a:normAutofit/>
          </a:bodyPr>
          <a:lstStyle/>
          <a:p>
            <a:pPr algn="l"/>
            <a:r>
              <a:rPr lang="lt-LT" sz="4400" b="1" dirty="0" err="1" smtClean="0">
                <a:solidFill>
                  <a:srgbClr val="326639"/>
                </a:solidFill>
              </a:rPr>
              <a:t>Nordplus</a:t>
            </a:r>
            <a:endParaRPr lang="en-US" sz="4400" b="1" dirty="0">
              <a:solidFill>
                <a:srgbClr val="32663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2036" y="2113808"/>
            <a:ext cx="4429496" cy="4868983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lt-LT" altLang="lt-LT" sz="4000" b="1" dirty="0">
                <a:latin typeface="Calibri" pitchFamily="34" charset="0"/>
                <a:ea typeface="Calibri" pitchFamily="34" charset="0"/>
                <a:cs typeface="DancerProBook"/>
              </a:rPr>
              <a:t>Šiaurės ministrų tarybos</a:t>
            </a:r>
            <a:r>
              <a:rPr lang="en-US" altLang="lt-LT" sz="4000" b="1" dirty="0">
                <a:latin typeface="Calibri" pitchFamily="34" charset="0"/>
                <a:ea typeface="Calibri" pitchFamily="34" charset="0"/>
                <a:cs typeface="DancerProBook"/>
              </a:rPr>
              <a:t> </a:t>
            </a:r>
            <a:r>
              <a:rPr lang="lt-LT" altLang="lt-LT" sz="4000" b="1" dirty="0">
                <a:latin typeface="Calibri" pitchFamily="34" charset="0"/>
                <a:ea typeface="Calibri" pitchFamily="34" charset="0"/>
                <a:cs typeface="DancerProBook"/>
              </a:rPr>
              <a:t>programa, skirta Šiaurės ir Baltijos šalių</a:t>
            </a:r>
            <a:r>
              <a:rPr lang="en-US" altLang="lt-LT" sz="4000" b="1" dirty="0">
                <a:latin typeface="Calibri" pitchFamily="34" charset="0"/>
                <a:ea typeface="Calibri" pitchFamily="34" charset="0"/>
                <a:cs typeface="DancerProBook"/>
              </a:rPr>
              <a:t> </a:t>
            </a:r>
            <a:r>
              <a:rPr lang="lt-LT" altLang="lt-LT" sz="4000" b="1" dirty="0">
                <a:latin typeface="Calibri" pitchFamily="34" charset="0"/>
                <a:ea typeface="Calibri" pitchFamily="34" charset="0"/>
                <a:cs typeface="DancerProBook"/>
              </a:rPr>
              <a:t>bendradarbiavimui švietimo srityje</a:t>
            </a:r>
            <a:r>
              <a:rPr lang="lt-LT" altLang="lt-LT" sz="4000" dirty="0">
                <a:latin typeface="Calibri" pitchFamily="34" charset="0"/>
                <a:ea typeface="Calibri" pitchFamily="34" charset="0"/>
                <a:cs typeface="DancerProBook"/>
              </a:rPr>
              <a:t>.</a:t>
            </a:r>
            <a:endParaRPr lang="lt-LT" altLang="lt-LT" sz="40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4541"/>
            <a:ext cx="56896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007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945" y="816179"/>
            <a:ext cx="7386591" cy="963100"/>
          </a:xfrm>
        </p:spPr>
        <p:txBody>
          <a:bodyPr>
            <a:normAutofit fontScale="90000"/>
          </a:bodyPr>
          <a:lstStyle/>
          <a:p>
            <a:pPr algn="l"/>
            <a:r>
              <a:rPr lang="pt-BR" sz="3100" b="1" dirty="0">
                <a:solidFill>
                  <a:srgbClr val="326639"/>
                </a:solidFill>
              </a:rPr>
              <a:t>2012-2015 m. Bendrosios Nordplus programos kvietimų </a:t>
            </a:r>
            <a:r>
              <a:rPr lang="pt-BR" sz="3100" b="1" dirty="0" smtClean="0">
                <a:solidFill>
                  <a:srgbClr val="326639"/>
                </a:solidFill>
              </a:rPr>
              <a:t>teikti </a:t>
            </a:r>
            <a:r>
              <a:rPr lang="pt-BR" sz="3100" b="1" dirty="0">
                <a:solidFill>
                  <a:srgbClr val="326639"/>
                </a:solidFill>
              </a:rPr>
              <a:t>paraiškas rezultatai</a:t>
            </a:r>
            <a:r>
              <a:rPr lang="pt-BR" sz="4400" b="1" dirty="0">
                <a:solidFill>
                  <a:srgbClr val="326639"/>
                </a:solidFill>
              </a:rPr>
              <a:t/>
            </a:r>
            <a:br>
              <a:rPr lang="pt-BR" sz="4400" b="1" dirty="0">
                <a:solidFill>
                  <a:srgbClr val="326639"/>
                </a:solidFill>
              </a:rPr>
            </a:br>
            <a:endParaRPr lang="en-US" sz="4400" b="1" dirty="0">
              <a:solidFill>
                <a:srgbClr val="32663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2036" y="2113808"/>
            <a:ext cx="4429496" cy="4868983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lt-LT" altLang="lt-LT" sz="4000" dirty="0" smtClean="0">
                <a:latin typeface="Calibri" pitchFamily="34" charset="0"/>
                <a:ea typeface="Calibri" pitchFamily="34" charset="0"/>
                <a:cs typeface="DancerProBook"/>
              </a:rPr>
              <a:t>.</a:t>
            </a:r>
            <a:endParaRPr lang="lt-LT" altLang="lt-LT" sz="40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1725505"/>
            <a:ext cx="10047288" cy="476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436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373" y="843379"/>
            <a:ext cx="8952325" cy="1899000"/>
          </a:xfrm>
        </p:spPr>
        <p:txBody>
          <a:bodyPr>
            <a:normAutofit fontScale="90000"/>
          </a:bodyPr>
          <a:lstStyle/>
          <a:p>
            <a:pPr algn="l"/>
            <a:r>
              <a:rPr lang="lt-LT" sz="4400" b="1" dirty="0" smtClean="0">
                <a:solidFill>
                  <a:srgbClr val="E59226"/>
                </a:solidFill>
              </a:rPr>
              <a:t>ESF „Neformaliojo švietimo </a:t>
            </a:r>
            <a:br>
              <a:rPr lang="lt-LT" sz="4400" b="1" dirty="0" smtClean="0">
                <a:solidFill>
                  <a:srgbClr val="E59226"/>
                </a:solidFill>
              </a:rPr>
            </a:br>
            <a:r>
              <a:rPr lang="lt-LT" sz="4400" b="1" dirty="0" smtClean="0">
                <a:solidFill>
                  <a:srgbClr val="E59226"/>
                </a:solidFill>
              </a:rPr>
              <a:t>paslaugų rėmimo sistemos sukūrimas savivaldybėse“ </a:t>
            </a:r>
            <a:endParaRPr lang="en-US" sz="4400" b="1" dirty="0">
              <a:solidFill>
                <a:srgbClr val="E5922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8670" y="2750822"/>
            <a:ext cx="5807020" cy="4231969"/>
          </a:xfrm>
        </p:spPr>
        <p:txBody>
          <a:bodyPr>
            <a:noAutofit/>
          </a:bodyPr>
          <a:lstStyle/>
          <a:p>
            <a:r>
              <a:rPr lang="lt-LT" sz="1600" dirty="0">
                <a:solidFill>
                  <a:schemeClr val="bg1">
                    <a:lumMod val="50000"/>
                  </a:schemeClr>
                </a:solidFill>
              </a:rPr>
              <a:t>Neformaliojo švietimo programų įgyvendinimas stacionariose vaikų vasaros poilsio </a:t>
            </a:r>
            <a:r>
              <a:rPr lang="lt-LT" sz="1600" dirty="0" smtClean="0">
                <a:solidFill>
                  <a:schemeClr val="bg1">
                    <a:lumMod val="50000"/>
                  </a:schemeClr>
                </a:solidFill>
              </a:rPr>
              <a:t>stovyklose</a:t>
            </a:r>
          </a:p>
          <a:p>
            <a:r>
              <a:rPr lang="lt-LT" sz="1600" dirty="0">
                <a:solidFill>
                  <a:schemeClr val="bg1">
                    <a:lumMod val="50000"/>
                  </a:schemeClr>
                </a:solidFill>
              </a:rPr>
              <a:t>Neformaliojo vaikų švietimo programų įgyvendinimas Lietuvos savivaldybėse (institucijose), taikant neformaliojo ugdymo metodus </a:t>
            </a:r>
            <a:endParaRPr lang="lt-LT" sz="16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lt-LT" sz="1600" dirty="0" smtClean="0">
                <a:solidFill>
                  <a:schemeClr val="bg1">
                    <a:lumMod val="50000"/>
                  </a:schemeClr>
                </a:solidFill>
              </a:rPr>
              <a:t>Neformaliojo </a:t>
            </a:r>
            <a:r>
              <a:rPr lang="lt-LT" sz="1600" dirty="0">
                <a:solidFill>
                  <a:schemeClr val="bg1">
                    <a:lumMod val="50000"/>
                  </a:schemeClr>
                </a:solidFill>
              </a:rPr>
              <a:t>švietimo paslaugų tiekėjų (mokytojų) </a:t>
            </a:r>
            <a:r>
              <a:rPr lang="lt-LT" sz="1600" dirty="0" smtClean="0">
                <a:solidFill>
                  <a:schemeClr val="bg1">
                    <a:lumMod val="50000"/>
                  </a:schemeClr>
                </a:solidFill>
              </a:rPr>
              <a:t>mokymai </a:t>
            </a:r>
          </a:p>
          <a:p>
            <a:r>
              <a:rPr lang="lt-LT" sz="1600" dirty="0" smtClean="0">
                <a:solidFill>
                  <a:schemeClr val="bg1">
                    <a:lumMod val="50000"/>
                  </a:schemeClr>
                </a:solidFill>
              </a:rPr>
              <a:t>Pilietinio </a:t>
            </a:r>
            <a:r>
              <a:rPr lang="lt-LT" sz="1600" dirty="0">
                <a:solidFill>
                  <a:schemeClr val="bg1">
                    <a:lumMod val="50000"/>
                  </a:schemeClr>
                </a:solidFill>
              </a:rPr>
              <a:t>ir tautinio neformaliojo vaikų švietimo programų įgyvendinimas </a:t>
            </a:r>
            <a:r>
              <a:rPr lang="lt-LT" sz="1600" dirty="0" smtClean="0">
                <a:solidFill>
                  <a:schemeClr val="bg1">
                    <a:lumMod val="50000"/>
                  </a:schemeClr>
                </a:solidFill>
              </a:rPr>
              <a:t>savivaldybėse</a:t>
            </a:r>
          </a:p>
          <a:p>
            <a:r>
              <a:rPr lang="lt-LT" sz="1600" dirty="0">
                <a:solidFill>
                  <a:schemeClr val="bg1">
                    <a:lumMod val="50000"/>
                  </a:schemeClr>
                </a:solidFill>
              </a:rPr>
              <a:t>Mokymosi visą gyvenimą švietimo sistemos administratorių </a:t>
            </a:r>
            <a:r>
              <a:rPr lang="lt-LT" sz="1600" dirty="0" smtClean="0">
                <a:solidFill>
                  <a:schemeClr val="bg1">
                    <a:lumMod val="50000"/>
                  </a:schemeClr>
                </a:solidFill>
              </a:rPr>
              <a:t>mokymai</a:t>
            </a:r>
          </a:p>
          <a:p>
            <a:r>
              <a:rPr lang="lt-LT" sz="1600" dirty="0" smtClean="0">
                <a:solidFill>
                  <a:schemeClr val="bg1">
                    <a:lumMod val="50000"/>
                  </a:schemeClr>
                </a:solidFill>
              </a:rPr>
              <a:t>Viešinimas</a:t>
            </a:r>
          </a:p>
          <a:p>
            <a:r>
              <a:rPr lang="lt-LT" sz="1600" dirty="0" smtClean="0">
                <a:solidFill>
                  <a:schemeClr val="bg1">
                    <a:lumMod val="50000"/>
                  </a:schemeClr>
                </a:solidFill>
              </a:rPr>
              <a:t>Administravimas</a:t>
            </a:r>
          </a:p>
          <a:p>
            <a:endParaRPr lang="lt-LT" sz="16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lt-LT" sz="1600" dirty="0" smtClean="0">
                <a:solidFill>
                  <a:schemeClr val="bg1">
                    <a:lumMod val="50000"/>
                  </a:schemeClr>
                </a:solidFill>
              </a:rPr>
              <a:t>Iš viso 14.110.485 Lt (3 pratęsimai)</a:t>
            </a:r>
          </a:p>
          <a:p>
            <a:pPr marL="0" indent="0">
              <a:buNone/>
            </a:pPr>
            <a:r>
              <a:rPr lang="lt-LT" sz="1600" dirty="0" smtClean="0">
                <a:solidFill>
                  <a:schemeClr val="bg1">
                    <a:lumMod val="50000"/>
                  </a:schemeClr>
                </a:solidFill>
              </a:rPr>
              <a:t>2010-2015</a:t>
            </a:r>
          </a:p>
        </p:txBody>
      </p:sp>
      <p:pic>
        <p:nvPicPr>
          <p:cNvPr id="7" name="Picture 6" descr="C:\Documents and Settings\a.rimdzius\Desktop\TAPK_Logo_Suk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4196" y="6316486"/>
            <a:ext cx="1460302" cy="97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90" y="3267181"/>
            <a:ext cx="4157852" cy="277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01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0001" y="4973319"/>
            <a:ext cx="1995818" cy="19958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373" y="1779279"/>
            <a:ext cx="8952325" cy="963100"/>
          </a:xfrm>
        </p:spPr>
        <p:txBody>
          <a:bodyPr>
            <a:normAutofit/>
          </a:bodyPr>
          <a:lstStyle/>
          <a:p>
            <a:r>
              <a:rPr lang="lt-LT" sz="4400" b="1" dirty="0" smtClean="0">
                <a:solidFill>
                  <a:srgbClr val="E59226"/>
                </a:solidFill>
              </a:rPr>
              <a:t>DĖKOJU UŽ DĖMESĮ</a:t>
            </a:r>
            <a:endParaRPr lang="en-US" sz="4400" b="1" dirty="0">
              <a:solidFill>
                <a:srgbClr val="E5922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373" y="2750822"/>
            <a:ext cx="9400569" cy="4231969"/>
          </a:xfrm>
        </p:spPr>
        <p:txBody>
          <a:bodyPr>
            <a:noAutofit/>
          </a:bodyPr>
          <a:lstStyle/>
          <a:p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37498" y="5208980"/>
            <a:ext cx="2876365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lt-LT" sz="2000" b="1" dirty="0" smtClean="0">
                <a:solidFill>
                  <a:prstClr val="white"/>
                </a:solidFill>
                <a:hlinkClick r:id="rId5"/>
              </a:rPr>
              <a:t>WWW.SMPF.LT</a:t>
            </a:r>
            <a:endParaRPr lang="lt-LT" sz="2000" b="1" dirty="0" smtClean="0">
              <a:solidFill>
                <a:prstClr val="white"/>
              </a:solidFill>
            </a:endParaRPr>
          </a:p>
          <a:p>
            <a:pPr algn="ctr"/>
            <a:r>
              <a:rPr lang="lt-LT" sz="2000" b="1" dirty="0" smtClean="0">
                <a:solidFill>
                  <a:prstClr val="white"/>
                </a:solidFill>
                <a:hlinkClick r:id="rId6"/>
              </a:rPr>
              <a:t>WWW.ERASMUS-PLIUS.LT</a:t>
            </a:r>
            <a:endParaRPr lang="lt-LT" sz="2000" b="1" dirty="0" smtClean="0">
              <a:solidFill>
                <a:prstClr val="white"/>
              </a:solidFill>
            </a:endParaRPr>
          </a:p>
          <a:p>
            <a:pPr algn="ctr"/>
            <a:r>
              <a:rPr lang="lt-LT" sz="2000" b="1" smtClean="0">
                <a:solidFill>
                  <a:prstClr val="white"/>
                </a:solidFill>
                <a:hlinkClick r:id="rId7"/>
              </a:rPr>
              <a:t>WWW.TAPK.LT</a:t>
            </a:r>
            <a:endParaRPr lang="lt-LT" sz="2000" b="1" dirty="0" smtClean="0">
              <a:solidFill>
                <a:prstClr val="white"/>
              </a:solidFill>
            </a:endParaRPr>
          </a:p>
          <a:p>
            <a:pPr algn="ctr"/>
            <a:endParaRPr lang="en-US" sz="2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81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826</Words>
  <Application>Microsoft Office PowerPoint</Application>
  <PresentationFormat>Custom</PresentationFormat>
  <Paragraphs>397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24</vt:i4>
      </vt:variant>
    </vt:vector>
  </HeadingPairs>
  <TitlesOfParts>
    <vt:vector size="38" baseType="lpstr">
      <vt:lpstr>MS PGothic</vt:lpstr>
      <vt:lpstr>MS PGothic</vt:lpstr>
      <vt:lpstr>Arial</vt:lpstr>
      <vt:lpstr>Calibri</vt:lpstr>
      <vt:lpstr>DancerProBook</vt:lpstr>
      <vt:lpstr>Tahoma</vt:lpstr>
      <vt:lpstr>Times New Roman</vt:lpstr>
      <vt:lpstr>Wingdings</vt:lpstr>
      <vt:lpstr>Office Theme</vt:lpstr>
      <vt:lpstr>2_Office Theme</vt:lpstr>
      <vt:lpstr>3_Office Theme</vt:lpstr>
      <vt:lpstr>7_Office Theme</vt:lpstr>
      <vt:lpstr>9_Office Theme</vt:lpstr>
      <vt:lpstr>1_Office Theme</vt:lpstr>
      <vt:lpstr>PowerPoint Presentation</vt:lpstr>
      <vt:lpstr>INICIATYVOS MOKYKLOMS</vt:lpstr>
      <vt:lpstr>EK BIUDŽETAS, EUR</vt:lpstr>
      <vt:lpstr>Mokymosi visą gyvenimą  programos patirtis</vt:lpstr>
      <vt:lpstr>Mokymosi visą gyvenimą  programos patirtis</vt:lpstr>
      <vt:lpstr>Erasmus+</vt:lpstr>
      <vt:lpstr>Erasmus+</vt:lpstr>
      <vt:lpstr>PowerPoint Presentation</vt:lpstr>
      <vt:lpstr>Erasmus+ 1 pagrindinis veiksmas Asmenų mobilumas mokymosi tikslais</vt:lpstr>
      <vt:lpstr>Paraiškų apžvalga</vt:lpstr>
      <vt:lpstr>Paraiškų apžvalga</vt:lpstr>
      <vt:lpstr>Paraiškų kokybė</vt:lpstr>
      <vt:lpstr>Paraiškas teikiančių institucijų  tipai</vt:lpstr>
      <vt:lpstr>Paraiškų pasiskirstymas pagal  Lietuvos apskritis</vt:lpstr>
      <vt:lpstr>Projektų pasiskirstymas pagal  Lietuvos apskritis</vt:lpstr>
      <vt:lpstr>Erasmus+ 2 pagrindinis veiksmas Strateginės partnerystės</vt:lpstr>
      <vt:lpstr>Erasmus+ 2 pagrindinis veiksmas Strateginės partnerystės</vt:lpstr>
      <vt:lpstr>PowerPoint Presentation</vt:lpstr>
      <vt:lpstr>2014 ir 2015 m. KA2 strateginių partnerysčių  BU sektoriaus gautos ir finansuotos paraiškos pagal  apskritis </vt:lpstr>
      <vt:lpstr>2014 ir 2015 m. KA2 strateginių partnerysčių  projektuose dalyvaujančių švietimo ir mokslo  institucijų tipų skaičiaus palyginimas su visu tokio  tipo institucijų skaičiumi</vt:lpstr>
      <vt:lpstr>Nordplus</vt:lpstr>
      <vt:lpstr>2012-2015 m. Bendrosios Nordplus programos kvietimų teikti paraiškas rezultatai </vt:lpstr>
      <vt:lpstr>ESF „Neformaliojo švietimo  paslaugų rėmimo sistemos sukūrimas savivaldybėse“ </vt:lpstr>
      <vt:lpstr>DĖKOJU UŽ DĖMESĮ</vt:lpstr>
    </vt:vector>
  </TitlesOfParts>
  <Company>Studio Libre, UAB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 Libre</dc:creator>
  <cp:lastModifiedBy>Robertas Palionis</cp:lastModifiedBy>
  <cp:revision>53</cp:revision>
  <cp:lastPrinted>2015-10-22T06:12:49Z</cp:lastPrinted>
  <dcterms:created xsi:type="dcterms:W3CDTF">2014-07-16T09:26:43Z</dcterms:created>
  <dcterms:modified xsi:type="dcterms:W3CDTF">2015-10-23T11:29:51Z</dcterms:modified>
</cp:coreProperties>
</file>